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4" r:id="rId2"/>
    <p:sldMasterId id="2147483722" r:id="rId3"/>
  </p:sldMasterIdLst>
  <p:notesMasterIdLst>
    <p:notesMasterId r:id="rId24"/>
  </p:notesMasterIdLst>
  <p:sldIdLst>
    <p:sldId id="257" r:id="rId4"/>
    <p:sldId id="258" r:id="rId5"/>
    <p:sldId id="259" r:id="rId6"/>
    <p:sldId id="277" r:id="rId7"/>
    <p:sldId id="272" r:id="rId8"/>
    <p:sldId id="278" r:id="rId9"/>
    <p:sldId id="279" r:id="rId10"/>
    <p:sldId id="260" r:id="rId11"/>
    <p:sldId id="280" r:id="rId12"/>
    <p:sldId id="281" r:id="rId13"/>
    <p:sldId id="276" r:id="rId14"/>
    <p:sldId id="282" r:id="rId15"/>
    <p:sldId id="283" r:id="rId16"/>
    <p:sldId id="261" r:id="rId17"/>
    <p:sldId id="284" r:id="rId18"/>
    <p:sldId id="263" r:id="rId19"/>
    <p:sldId id="285" r:id="rId20"/>
    <p:sldId id="286" r:id="rId21"/>
    <p:sldId id="28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16F"/>
    <a:srgbClr val="F0F2D6"/>
    <a:srgbClr val="000000"/>
    <a:srgbClr val="040123"/>
    <a:srgbClr val="464140"/>
    <a:srgbClr val="4A4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718DA-BE26-4B28-B97E-6776F78890A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6D22-94A6-4673-B884-C84BF1006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6D22-94A6-4673-B884-C84BF1006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6D22-94A6-4673-B884-C84BF1006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2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6D22-94A6-4673-B884-C84BF1006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9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9.jp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10.jp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5" Type="http://schemas.openxmlformats.org/officeDocument/2006/relationships/image" Target="../media/image9.jp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5" Type="http://schemas.openxmlformats.org/officeDocument/2006/relationships/image" Target="../media/image10.jp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8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3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9492884" y="623003"/>
            <a:ext cx="1624997" cy="746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a-DK" sz="4250" dirty="0">
                <a:solidFill>
                  <a:schemeClr val="tx1"/>
                </a:solidFill>
              </a:rPr>
              <a:t>LO:</a:t>
            </a:r>
            <a:r>
              <a:rPr lang="da-DK" sz="4250" b="1" dirty="0">
                <a:solidFill>
                  <a:schemeClr val="tx1"/>
                </a:solidFill>
              </a:rPr>
              <a:t>GO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9444E7C-FA04-4172-9CE3-59C6EC5C3594}"/>
              </a:ext>
            </a:extLst>
          </p:cNvPr>
          <p:cNvSpPr>
            <a:spLocks/>
          </p:cNvSpPr>
          <p:nvPr/>
        </p:nvSpPr>
        <p:spPr bwMode="auto">
          <a:xfrm>
            <a:off x="-19502" y="1426457"/>
            <a:ext cx="5394037" cy="3263609"/>
          </a:xfrm>
          <a:custGeom>
            <a:avLst/>
            <a:gdLst>
              <a:gd name="T0" fmla="*/ 0 w 1440"/>
              <a:gd name="T1" fmla="*/ 1615 h 2139"/>
              <a:gd name="T2" fmla="*/ 0 w 1440"/>
              <a:gd name="T3" fmla="*/ 2139 h 2139"/>
              <a:gd name="T4" fmla="*/ 124 w 1440"/>
              <a:gd name="T5" fmla="*/ 2139 h 2139"/>
              <a:gd name="T6" fmla="*/ 1440 w 1440"/>
              <a:gd name="T7" fmla="*/ 0 h 2139"/>
              <a:gd name="T8" fmla="*/ 993 w 1440"/>
              <a:gd name="T9" fmla="*/ 0 h 2139"/>
              <a:gd name="T10" fmla="*/ 0 w 1440"/>
              <a:gd name="T11" fmla="*/ 1615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0" h="2139">
                <a:moveTo>
                  <a:pt x="0" y="1615"/>
                </a:moveTo>
                <a:lnTo>
                  <a:pt x="0" y="2139"/>
                </a:lnTo>
                <a:lnTo>
                  <a:pt x="124" y="2139"/>
                </a:lnTo>
                <a:lnTo>
                  <a:pt x="1440" y="0"/>
                </a:lnTo>
                <a:lnTo>
                  <a:pt x="993" y="0"/>
                </a:lnTo>
                <a:lnTo>
                  <a:pt x="0" y="16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3937E45-A3D7-4174-8CE8-931DDB9391BD}"/>
              </a:ext>
            </a:extLst>
          </p:cNvPr>
          <p:cNvSpPr>
            <a:spLocks/>
          </p:cNvSpPr>
          <p:nvPr/>
        </p:nvSpPr>
        <p:spPr bwMode="auto">
          <a:xfrm>
            <a:off x="-19503" y="4685832"/>
            <a:ext cx="5232967" cy="2172168"/>
          </a:xfrm>
          <a:custGeom>
            <a:avLst/>
            <a:gdLst>
              <a:gd name="T0" fmla="*/ 0 w 1397"/>
              <a:gd name="T1" fmla="*/ 1321 h 1321"/>
              <a:gd name="T2" fmla="*/ 584 w 1397"/>
              <a:gd name="T3" fmla="*/ 1321 h 1321"/>
              <a:gd name="T4" fmla="*/ 1397 w 1397"/>
              <a:gd name="T5" fmla="*/ 0 h 1321"/>
              <a:gd name="T6" fmla="*/ 0 w 1397"/>
              <a:gd name="T7" fmla="*/ 0 h 1321"/>
              <a:gd name="T8" fmla="*/ 0 w 1397"/>
              <a:gd name="T9" fmla="*/ 13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" h="1321">
                <a:moveTo>
                  <a:pt x="0" y="1321"/>
                </a:moveTo>
                <a:lnTo>
                  <a:pt x="584" y="1321"/>
                </a:lnTo>
                <a:lnTo>
                  <a:pt x="1397" y="0"/>
                </a:lnTo>
                <a:lnTo>
                  <a:pt x="0" y="0"/>
                </a:lnTo>
                <a:lnTo>
                  <a:pt x="0" y="1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80572" y="6386880"/>
            <a:ext cx="12372572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da-DK" sz="1800" dirty="0">
              <a:solidFill>
                <a:schemeClr val="tx2"/>
              </a:solidFill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l">
              <a:defRPr/>
            </a:pPr>
            <a:r>
              <a:rPr lang="en-GB" sz="800" noProof="0" dirty="0">
                <a:solidFill>
                  <a:schemeClr val="tx1"/>
                </a:solidFill>
                <a:latin typeface="Arial" pitchFamily="34" charset="0"/>
              </a:rPr>
              <a:t>Company</a:t>
            </a:r>
            <a:r>
              <a:rPr lang="en-GB" sz="800" baseline="0" noProof="0" dirty="0">
                <a:solidFill>
                  <a:schemeClr val="tx1"/>
                </a:solidFill>
                <a:latin typeface="Arial" pitchFamily="34" charset="0"/>
              </a:rPr>
              <a:t> Information    |    www.example.com      |    +123 123-123-123    |     Address of example     |      Country</a:t>
            </a:r>
            <a:endParaRPr lang="en-GB" sz="800" noProof="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F098C-39F9-4163-AC57-E21C5F482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2006351"/>
            <a:ext cx="8678950" cy="2679241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2D1AAAF-76B3-4471-A4D2-8A88A23B8A6D}"/>
              </a:ext>
            </a:extLst>
          </p:cNvPr>
          <p:cNvSpPr/>
          <p:nvPr userDrawn="1"/>
        </p:nvSpPr>
        <p:spPr bwMode="auto">
          <a:xfrm>
            <a:off x="1" y="2014548"/>
            <a:ext cx="8678950" cy="2678185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algn="l"/>
            <a:endParaRPr lang="en-US" sz="1108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E3A4A01-18FC-4627-BB34-D50F9C4536FC}"/>
              </a:ext>
            </a:extLst>
          </p:cNvPr>
          <p:cNvSpPr/>
          <p:nvPr userDrawn="1"/>
        </p:nvSpPr>
        <p:spPr bwMode="auto">
          <a:xfrm rot="10800000">
            <a:off x="4783255" y="2007408"/>
            <a:ext cx="3895695" cy="2678424"/>
          </a:xfrm>
          <a:prstGeom prst="rtTriangl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207BEFE-90EF-4166-B4B5-3C030C3196B0}"/>
              </a:ext>
            </a:extLst>
          </p:cNvPr>
          <p:cNvSpPr>
            <a:spLocks/>
          </p:cNvSpPr>
          <p:nvPr userDrawn="1"/>
        </p:nvSpPr>
        <p:spPr bwMode="auto">
          <a:xfrm>
            <a:off x="6434614" y="2010825"/>
            <a:ext cx="5757387" cy="2679241"/>
          </a:xfrm>
          <a:custGeom>
            <a:avLst/>
            <a:gdLst>
              <a:gd name="T0" fmla="*/ 1537 w 1537"/>
              <a:gd name="T1" fmla="*/ 1756 h 1756"/>
              <a:gd name="T2" fmla="*/ 1080 w 1537"/>
              <a:gd name="T3" fmla="*/ 1756 h 1756"/>
              <a:gd name="T4" fmla="*/ 0 w 1537"/>
              <a:gd name="T5" fmla="*/ 0 h 1756"/>
              <a:gd name="T6" fmla="*/ 1537 w 1537"/>
              <a:gd name="T7" fmla="*/ 0 h 1756"/>
              <a:gd name="T8" fmla="*/ 1537 w 1537"/>
              <a:gd name="T9" fmla="*/ 1756 h 1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7" h="1756">
                <a:moveTo>
                  <a:pt x="1537" y="1756"/>
                </a:moveTo>
                <a:lnTo>
                  <a:pt x="1080" y="1756"/>
                </a:lnTo>
                <a:lnTo>
                  <a:pt x="0" y="0"/>
                </a:lnTo>
                <a:lnTo>
                  <a:pt x="1537" y="0"/>
                </a:lnTo>
                <a:lnTo>
                  <a:pt x="1537" y="17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A30D67EC-17B0-4E80-9A2F-B3185B34C0C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8039" y="2014550"/>
            <a:ext cx="11182054" cy="397369"/>
          </a:xfrm>
          <a:effectLst/>
        </p:spPr>
        <p:txBody>
          <a:bodyPr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DED9DF5-FD92-4ED3-8CA7-CCD7BAF3708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8039" y="2479508"/>
            <a:ext cx="11182054" cy="269690"/>
          </a:xfrm>
          <a:effectLst/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D7EE916-BF74-4DA8-9771-16EC094F4E50}"/>
              </a:ext>
            </a:extLst>
          </p:cNvPr>
          <p:cNvSpPr>
            <a:spLocks/>
          </p:cNvSpPr>
          <p:nvPr userDrawn="1"/>
        </p:nvSpPr>
        <p:spPr bwMode="auto">
          <a:xfrm>
            <a:off x="3703883" y="1426457"/>
            <a:ext cx="6603950" cy="3263609"/>
          </a:xfrm>
          <a:custGeom>
            <a:avLst/>
            <a:gdLst>
              <a:gd name="T0" fmla="*/ 446 w 1763"/>
              <a:gd name="T1" fmla="*/ 0 h 2139"/>
              <a:gd name="T2" fmla="*/ 0 w 1763"/>
              <a:gd name="T3" fmla="*/ 0 h 2139"/>
              <a:gd name="T4" fmla="*/ 1315 w 1763"/>
              <a:gd name="T5" fmla="*/ 2139 h 2139"/>
              <a:gd name="T6" fmla="*/ 1763 w 1763"/>
              <a:gd name="T7" fmla="*/ 2139 h 2139"/>
              <a:gd name="T8" fmla="*/ 446 w 1763"/>
              <a:gd name="T9" fmla="*/ 0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2139">
                <a:moveTo>
                  <a:pt x="446" y="0"/>
                </a:moveTo>
                <a:lnTo>
                  <a:pt x="0" y="0"/>
                </a:lnTo>
                <a:lnTo>
                  <a:pt x="1315" y="2139"/>
                </a:lnTo>
                <a:lnTo>
                  <a:pt x="1763" y="2139"/>
                </a:lnTo>
                <a:lnTo>
                  <a:pt x="44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1693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331"/>
            <a:ext cx="12192000" cy="6333931"/>
          </a:xfrm>
          <a:prstGeom prst="rec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8A62FE5-825C-4EC8-9072-FC3249DB5AC1}"/>
              </a:ext>
            </a:extLst>
          </p:cNvPr>
          <p:cNvSpPr/>
          <p:nvPr userDrawn="1"/>
        </p:nvSpPr>
        <p:spPr bwMode="auto">
          <a:xfrm>
            <a:off x="-15643" y="0"/>
            <a:ext cx="12207643" cy="63246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13863" y="-9331"/>
            <a:ext cx="3701185" cy="6336372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9155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34269" y="6391470"/>
            <a:ext cx="7464673" cy="4163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07639" y="1357522"/>
            <a:ext cx="2513892" cy="30617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07639" y="5911880"/>
            <a:ext cx="2513892" cy="269690"/>
          </a:xfr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4415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5AC64D-4F79-4CCA-8B80-BAAD2707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0"/>
            <a:ext cx="12207636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E2DED7A7-011E-4D1A-A230-7CC612927E3D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2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9" y="6386880"/>
            <a:ext cx="12348320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04457" y="4302711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7311099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BD965B-6E31-4F08-9CF3-838552894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"/>
          <a:stretch/>
        </p:blipFill>
        <p:spPr>
          <a:xfrm>
            <a:off x="-15631" y="0"/>
            <a:ext cx="12207632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0A4C74-39F6-4284-9394-85BD8FB5D282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4" y="6386880"/>
            <a:ext cx="12207634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82078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1629823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9713026" y="623003"/>
            <a:ext cx="1907895" cy="746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9444E7C-FA04-4172-9CE3-59C6EC5C3594}"/>
              </a:ext>
            </a:extLst>
          </p:cNvPr>
          <p:cNvSpPr>
            <a:spLocks/>
          </p:cNvSpPr>
          <p:nvPr/>
        </p:nvSpPr>
        <p:spPr bwMode="auto">
          <a:xfrm>
            <a:off x="-19502" y="1426457"/>
            <a:ext cx="5394037" cy="3263609"/>
          </a:xfrm>
          <a:custGeom>
            <a:avLst/>
            <a:gdLst>
              <a:gd name="T0" fmla="*/ 0 w 1440"/>
              <a:gd name="T1" fmla="*/ 1615 h 2139"/>
              <a:gd name="T2" fmla="*/ 0 w 1440"/>
              <a:gd name="T3" fmla="*/ 2139 h 2139"/>
              <a:gd name="T4" fmla="*/ 124 w 1440"/>
              <a:gd name="T5" fmla="*/ 2139 h 2139"/>
              <a:gd name="T6" fmla="*/ 1440 w 1440"/>
              <a:gd name="T7" fmla="*/ 0 h 2139"/>
              <a:gd name="T8" fmla="*/ 993 w 1440"/>
              <a:gd name="T9" fmla="*/ 0 h 2139"/>
              <a:gd name="T10" fmla="*/ 0 w 1440"/>
              <a:gd name="T11" fmla="*/ 1615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0" h="2139">
                <a:moveTo>
                  <a:pt x="0" y="1615"/>
                </a:moveTo>
                <a:lnTo>
                  <a:pt x="0" y="2139"/>
                </a:lnTo>
                <a:lnTo>
                  <a:pt x="124" y="2139"/>
                </a:lnTo>
                <a:lnTo>
                  <a:pt x="1440" y="0"/>
                </a:lnTo>
                <a:lnTo>
                  <a:pt x="993" y="0"/>
                </a:lnTo>
                <a:lnTo>
                  <a:pt x="0" y="16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3937E45-A3D7-4174-8CE8-931DDB9391BD}"/>
              </a:ext>
            </a:extLst>
          </p:cNvPr>
          <p:cNvSpPr>
            <a:spLocks/>
          </p:cNvSpPr>
          <p:nvPr/>
        </p:nvSpPr>
        <p:spPr bwMode="auto">
          <a:xfrm>
            <a:off x="-19503" y="4685832"/>
            <a:ext cx="5232967" cy="2172168"/>
          </a:xfrm>
          <a:custGeom>
            <a:avLst/>
            <a:gdLst>
              <a:gd name="T0" fmla="*/ 0 w 1397"/>
              <a:gd name="T1" fmla="*/ 1321 h 1321"/>
              <a:gd name="T2" fmla="*/ 584 w 1397"/>
              <a:gd name="T3" fmla="*/ 1321 h 1321"/>
              <a:gd name="T4" fmla="*/ 1397 w 1397"/>
              <a:gd name="T5" fmla="*/ 0 h 1321"/>
              <a:gd name="T6" fmla="*/ 0 w 1397"/>
              <a:gd name="T7" fmla="*/ 0 h 1321"/>
              <a:gd name="T8" fmla="*/ 0 w 1397"/>
              <a:gd name="T9" fmla="*/ 13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" h="1321">
                <a:moveTo>
                  <a:pt x="0" y="1321"/>
                </a:moveTo>
                <a:lnTo>
                  <a:pt x="584" y="1321"/>
                </a:lnTo>
                <a:lnTo>
                  <a:pt x="1397" y="0"/>
                </a:lnTo>
                <a:lnTo>
                  <a:pt x="0" y="0"/>
                </a:lnTo>
                <a:lnTo>
                  <a:pt x="0" y="1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80572" y="6386880"/>
            <a:ext cx="12372572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F098C-39F9-4163-AC57-E21C5F482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2006351"/>
            <a:ext cx="8678950" cy="2679241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2D1AAAF-76B3-4471-A4D2-8A88A23B8A6D}"/>
              </a:ext>
            </a:extLst>
          </p:cNvPr>
          <p:cNvSpPr/>
          <p:nvPr userDrawn="1"/>
        </p:nvSpPr>
        <p:spPr bwMode="auto">
          <a:xfrm>
            <a:off x="1" y="2014548"/>
            <a:ext cx="8678950" cy="2678185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E3A4A01-18FC-4627-BB34-D50F9C4536FC}"/>
              </a:ext>
            </a:extLst>
          </p:cNvPr>
          <p:cNvSpPr/>
          <p:nvPr userDrawn="1"/>
        </p:nvSpPr>
        <p:spPr bwMode="auto">
          <a:xfrm rot="10800000">
            <a:off x="4783255" y="2007408"/>
            <a:ext cx="3895695" cy="2678424"/>
          </a:xfrm>
          <a:prstGeom prst="rtTriangl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207BEFE-90EF-4166-B4B5-3C030C3196B0}"/>
              </a:ext>
            </a:extLst>
          </p:cNvPr>
          <p:cNvSpPr>
            <a:spLocks/>
          </p:cNvSpPr>
          <p:nvPr userDrawn="1"/>
        </p:nvSpPr>
        <p:spPr bwMode="auto">
          <a:xfrm>
            <a:off x="6434614" y="2010825"/>
            <a:ext cx="5757387" cy="2679241"/>
          </a:xfrm>
          <a:custGeom>
            <a:avLst/>
            <a:gdLst>
              <a:gd name="T0" fmla="*/ 1537 w 1537"/>
              <a:gd name="T1" fmla="*/ 1756 h 1756"/>
              <a:gd name="T2" fmla="*/ 1080 w 1537"/>
              <a:gd name="T3" fmla="*/ 1756 h 1756"/>
              <a:gd name="T4" fmla="*/ 0 w 1537"/>
              <a:gd name="T5" fmla="*/ 0 h 1756"/>
              <a:gd name="T6" fmla="*/ 1537 w 1537"/>
              <a:gd name="T7" fmla="*/ 0 h 1756"/>
              <a:gd name="T8" fmla="*/ 1537 w 1537"/>
              <a:gd name="T9" fmla="*/ 1756 h 1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7" h="1756">
                <a:moveTo>
                  <a:pt x="1537" y="1756"/>
                </a:moveTo>
                <a:lnTo>
                  <a:pt x="1080" y="1756"/>
                </a:lnTo>
                <a:lnTo>
                  <a:pt x="0" y="0"/>
                </a:lnTo>
                <a:lnTo>
                  <a:pt x="1537" y="0"/>
                </a:lnTo>
                <a:lnTo>
                  <a:pt x="1537" y="17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A30D67EC-17B0-4E80-9A2F-B3185B34C0C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8039" y="2014550"/>
            <a:ext cx="11182054" cy="397369"/>
          </a:xfrm>
          <a:effectLst/>
        </p:spPr>
        <p:txBody>
          <a:bodyPr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DED9DF5-FD92-4ED3-8CA7-CCD7BAF3708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8039" y="2479508"/>
            <a:ext cx="11182054" cy="269690"/>
          </a:xfrm>
          <a:effectLst/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D7EE916-BF74-4DA8-9771-16EC094F4E50}"/>
              </a:ext>
            </a:extLst>
          </p:cNvPr>
          <p:cNvSpPr>
            <a:spLocks/>
          </p:cNvSpPr>
          <p:nvPr userDrawn="1"/>
        </p:nvSpPr>
        <p:spPr bwMode="auto">
          <a:xfrm>
            <a:off x="3703883" y="1426457"/>
            <a:ext cx="6603950" cy="3263609"/>
          </a:xfrm>
          <a:custGeom>
            <a:avLst/>
            <a:gdLst>
              <a:gd name="T0" fmla="*/ 446 w 1763"/>
              <a:gd name="T1" fmla="*/ 0 h 2139"/>
              <a:gd name="T2" fmla="*/ 0 w 1763"/>
              <a:gd name="T3" fmla="*/ 0 h 2139"/>
              <a:gd name="T4" fmla="*/ 1315 w 1763"/>
              <a:gd name="T5" fmla="*/ 2139 h 2139"/>
              <a:gd name="T6" fmla="*/ 1763 w 1763"/>
              <a:gd name="T7" fmla="*/ 2139 h 2139"/>
              <a:gd name="T8" fmla="*/ 446 w 1763"/>
              <a:gd name="T9" fmla="*/ 0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2139">
                <a:moveTo>
                  <a:pt x="446" y="0"/>
                </a:moveTo>
                <a:lnTo>
                  <a:pt x="0" y="0"/>
                </a:lnTo>
                <a:lnTo>
                  <a:pt x="1315" y="2139"/>
                </a:lnTo>
                <a:lnTo>
                  <a:pt x="1763" y="2139"/>
                </a:lnTo>
                <a:lnTo>
                  <a:pt x="44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0339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1AC353-8494-4BA5-BC40-B35BD162D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-1"/>
            <a:ext cx="12207636" cy="6858001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Coffee break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89821311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466C76-BF40-469E-A7EA-ADC7B0E9B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5F7DBDBF-444C-427A-9D89-274C022A782C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The numbers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15935793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600EC0-9307-4FD1-831B-2E3E7C52C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Planning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11438561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BD3F51-1851-478F-ADF2-EF80390D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738" r="1861"/>
          <a:stretch/>
        </p:blipFill>
        <p:spPr>
          <a:xfrm>
            <a:off x="-15631" y="-1"/>
            <a:ext cx="12207632" cy="6857999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0" y="-2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Creative slides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90463281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EE195FE-117E-4234-8EC5-B26ADBDB4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599"/>
          <a:stretch/>
        </p:blipFill>
        <p:spPr>
          <a:xfrm>
            <a:off x="-15643" y="-1"/>
            <a:ext cx="12207643" cy="6857999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7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Basic elements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358170599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3862" y="40481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3315" y="6562985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accent3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GB">
                <a:solidFill>
                  <a:srgbClr val="FF1F49"/>
                </a:solidFill>
              </a:rPr>
              <a:t>Source: xxx</a:t>
            </a:r>
            <a:endParaRPr lang="en-GB" dirty="0">
              <a:solidFill>
                <a:srgbClr val="FF1F49"/>
              </a:solidFill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1452470" y="6562986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7054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26320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484" y="26003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Slide 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515816" y="937260"/>
            <a:ext cx="1116427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05069" y="6569921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GB">
                <a:solidFill>
                  <a:srgbClr val="040123"/>
                </a:solidFill>
              </a:rPr>
              <a:t>Source: xxx</a:t>
            </a:r>
            <a:endParaRPr lang="en-GB" dirty="0">
              <a:solidFill>
                <a:srgbClr val="040123"/>
              </a:solidFill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11398700" y="6569922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9371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2" imgH="493" progId="TCLayout.ActiveDocument.1">
                  <p:embed/>
                </p:oleObj>
              </mc:Choice>
              <mc:Fallback>
                <p:oleObj name="think-cell Slide" r:id="rId3" imgW="492" imgH="493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fld id="{63BADBBB-20DC-4B48-9E10-0D2AA2D82055}" type="datetimeFigureOut">
              <a:rPr lang="en-US" sz="1200" smtClean="0">
                <a:solidFill>
                  <a:srgbClr val="040123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5/29/2024</a:t>
            </a:fld>
            <a:endParaRPr lang="en-US" sz="1200" dirty="0">
              <a:solidFill>
                <a:srgbClr val="04012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04012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fld id="{4AD7002E-0858-4895-807F-B26AAF5763FB}" type="slidenum">
              <a:rPr lang="en-US" sz="1200" smtClean="0">
                <a:solidFill>
                  <a:srgbClr val="040123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rgbClr val="040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66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331"/>
            <a:ext cx="12192000" cy="6333931"/>
          </a:xfrm>
          <a:prstGeom prst="rect">
            <a:avLst/>
          </a:prstGeom>
        </p:spPr>
      </p:pic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8A62FE5-825C-4EC8-9072-FC3249DB5AC1}"/>
              </a:ext>
            </a:extLst>
          </p:cNvPr>
          <p:cNvSpPr/>
          <p:nvPr userDrawn="1"/>
        </p:nvSpPr>
        <p:spPr bwMode="auto">
          <a:xfrm>
            <a:off x="-15643" y="0"/>
            <a:ext cx="12207643" cy="63246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13863" y="-9331"/>
            <a:ext cx="3701185" cy="6336372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9155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34269" y="6391470"/>
            <a:ext cx="7464673" cy="416354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07639" y="1357522"/>
            <a:ext cx="2513892" cy="30617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07639" y="5911880"/>
            <a:ext cx="2513892" cy="269690"/>
          </a:xfr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285824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5AC64D-4F79-4CCA-8B80-BAAD2707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0"/>
            <a:ext cx="12207636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E2DED7A7-011E-4D1A-A230-7CC612927E3D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2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9" y="6386880"/>
            <a:ext cx="12348320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04457" y="4302711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69718590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BD965B-6E31-4F08-9CF3-838552894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6"/>
          <a:stretch/>
        </p:blipFill>
        <p:spPr>
          <a:xfrm>
            <a:off x="-15631" y="0"/>
            <a:ext cx="12207632" cy="6858000"/>
          </a:xfrm>
          <a:prstGeom prst="rect">
            <a:avLst/>
          </a:prstGeom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0A4C74-39F6-4284-9394-85BD8FB5D282}"/>
              </a:ext>
            </a:extLst>
          </p:cNvPr>
          <p:cNvSpPr/>
          <p:nvPr userDrawn="1"/>
        </p:nvSpPr>
        <p:spPr bwMode="auto">
          <a:xfrm>
            <a:off x="-15643" y="0"/>
            <a:ext cx="12207643" cy="638688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5634" y="6386880"/>
            <a:ext cx="12207634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82078" y="623003"/>
            <a:ext cx="190789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50289270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9713026" y="623003"/>
            <a:ext cx="1907895" cy="746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425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425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9444E7C-FA04-4172-9CE3-59C6EC5C3594}"/>
              </a:ext>
            </a:extLst>
          </p:cNvPr>
          <p:cNvSpPr>
            <a:spLocks/>
          </p:cNvSpPr>
          <p:nvPr/>
        </p:nvSpPr>
        <p:spPr bwMode="auto">
          <a:xfrm>
            <a:off x="-19502" y="1426457"/>
            <a:ext cx="5394037" cy="3263609"/>
          </a:xfrm>
          <a:custGeom>
            <a:avLst/>
            <a:gdLst>
              <a:gd name="T0" fmla="*/ 0 w 1440"/>
              <a:gd name="T1" fmla="*/ 1615 h 2139"/>
              <a:gd name="T2" fmla="*/ 0 w 1440"/>
              <a:gd name="T3" fmla="*/ 2139 h 2139"/>
              <a:gd name="T4" fmla="*/ 124 w 1440"/>
              <a:gd name="T5" fmla="*/ 2139 h 2139"/>
              <a:gd name="T6" fmla="*/ 1440 w 1440"/>
              <a:gd name="T7" fmla="*/ 0 h 2139"/>
              <a:gd name="T8" fmla="*/ 993 w 1440"/>
              <a:gd name="T9" fmla="*/ 0 h 2139"/>
              <a:gd name="T10" fmla="*/ 0 w 1440"/>
              <a:gd name="T11" fmla="*/ 1615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0" h="2139">
                <a:moveTo>
                  <a:pt x="0" y="1615"/>
                </a:moveTo>
                <a:lnTo>
                  <a:pt x="0" y="2139"/>
                </a:lnTo>
                <a:lnTo>
                  <a:pt x="124" y="2139"/>
                </a:lnTo>
                <a:lnTo>
                  <a:pt x="1440" y="0"/>
                </a:lnTo>
                <a:lnTo>
                  <a:pt x="993" y="0"/>
                </a:lnTo>
                <a:lnTo>
                  <a:pt x="0" y="161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3937E45-A3D7-4174-8CE8-931DDB9391BD}"/>
              </a:ext>
            </a:extLst>
          </p:cNvPr>
          <p:cNvSpPr>
            <a:spLocks/>
          </p:cNvSpPr>
          <p:nvPr/>
        </p:nvSpPr>
        <p:spPr bwMode="auto">
          <a:xfrm>
            <a:off x="-19503" y="4685832"/>
            <a:ext cx="5232967" cy="2172168"/>
          </a:xfrm>
          <a:custGeom>
            <a:avLst/>
            <a:gdLst>
              <a:gd name="T0" fmla="*/ 0 w 1397"/>
              <a:gd name="T1" fmla="*/ 1321 h 1321"/>
              <a:gd name="T2" fmla="*/ 584 w 1397"/>
              <a:gd name="T3" fmla="*/ 1321 h 1321"/>
              <a:gd name="T4" fmla="*/ 1397 w 1397"/>
              <a:gd name="T5" fmla="*/ 0 h 1321"/>
              <a:gd name="T6" fmla="*/ 0 w 1397"/>
              <a:gd name="T7" fmla="*/ 0 h 1321"/>
              <a:gd name="T8" fmla="*/ 0 w 1397"/>
              <a:gd name="T9" fmla="*/ 1321 h 1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" h="1321">
                <a:moveTo>
                  <a:pt x="0" y="1321"/>
                </a:moveTo>
                <a:lnTo>
                  <a:pt x="584" y="1321"/>
                </a:lnTo>
                <a:lnTo>
                  <a:pt x="1397" y="0"/>
                </a:lnTo>
                <a:lnTo>
                  <a:pt x="0" y="0"/>
                </a:lnTo>
                <a:lnTo>
                  <a:pt x="0" y="1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80572" y="6386880"/>
            <a:ext cx="12372572" cy="53871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513862" y="6550773"/>
            <a:ext cx="1024972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Company Information    |    www.example.com      |    +123 123-123-123    |     Address of example     |     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F098C-39F9-4163-AC57-E21C5F482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2006351"/>
            <a:ext cx="8678950" cy="2679241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2D1AAAF-76B3-4471-A4D2-8A88A23B8A6D}"/>
              </a:ext>
            </a:extLst>
          </p:cNvPr>
          <p:cNvSpPr/>
          <p:nvPr userDrawn="1"/>
        </p:nvSpPr>
        <p:spPr bwMode="auto">
          <a:xfrm>
            <a:off x="1" y="2014548"/>
            <a:ext cx="8678950" cy="2678185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E3A4A01-18FC-4627-BB34-D50F9C4536FC}"/>
              </a:ext>
            </a:extLst>
          </p:cNvPr>
          <p:cNvSpPr/>
          <p:nvPr userDrawn="1"/>
        </p:nvSpPr>
        <p:spPr bwMode="auto">
          <a:xfrm rot="10800000">
            <a:off x="4783255" y="2007408"/>
            <a:ext cx="3895695" cy="2678424"/>
          </a:xfrm>
          <a:prstGeom prst="rtTriangl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B256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207BEFE-90EF-4166-B4B5-3C030C3196B0}"/>
              </a:ext>
            </a:extLst>
          </p:cNvPr>
          <p:cNvSpPr>
            <a:spLocks/>
          </p:cNvSpPr>
          <p:nvPr userDrawn="1"/>
        </p:nvSpPr>
        <p:spPr bwMode="auto">
          <a:xfrm>
            <a:off x="6434614" y="2010825"/>
            <a:ext cx="5757387" cy="2679241"/>
          </a:xfrm>
          <a:custGeom>
            <a:avLst/>
            <a:gdLst>
              <a:gd name="T0" fmla="*/ 1537 w 1537"/>
              <a:gd name="T1" fmla="*/ 1756 h 1756"/>
              <a:gd name="T2" fmla="*/ 1080 w 1537"/>
              <a:gd name="T3" fmla="*/ 1756 h 1756"/>
              <a:gd name="T4" fmla="*/ 0 w 1537"/>
              <a:gd name="T5" fmla="*/ 0 h 1756"/>
              <a:gd name="T6" fmla="*/ 1537 w 1537"/>
              <a:gd name="T7" fmla="*/ 0 h 1756"/>
              <a:gd name="T8" fmla="*/ 1537 w 1537"/>
              <a:gd name="T9" fmla="*/ 1756 h 1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7" h="1756">
                <a:moveTo>
                  <a:pt x="1537" y="1756"/>
                </a:moveTo>
                <a:lnTo>
                  <a:pt x="1080" y="1756"/>
                </a:lnTo>
                <a:lnTo>
                  <a:pt x="0" y="0"/>
                </a:lnTo>
                <a:lnTo>
                  <a:pt x="1537" y="0"/>
                </a:lnTo>
                <a:lnTo>
                  <a:pt x="1537" y="17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A30D67EC-17B0-4E80-9A2F-B3185B34C0C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8039" y="2014550"/>
            <a:ext cx="11182054" cy="397369"/>
          </a:xfrm>
          <a:effectLst/>
        </p:spPr>
        <p:txBody>
          <a:bodyPr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DED9DF5-FD92-4ED3-8CA7-CCD7BAF3708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98039" y="2479508"/>
            <a:ext cx="11182054" cy="269690"/>
          </a:xfrm>
          <a:effectLst/>
        </p:spPr>
        <p:txBody>
          <a:bodyPr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ED7EE916-BF74-4DA8-9771-16EC094F4E50}"/>
              </a:ext>
            </a:extLst>
          </p:cNvPr>
          <p:cNvSpPr>
            <a:spLocks/>
          </p:cNvSpPr>
          <p:nvPr userDrawn="1"/>
        </p:nvSpPr>
        <p:spPr bwMode="auto">
          <a:xfrm>
            <a:off x="3703883" y="1426457"/>
            <a:ext cx="6603950" cy="3263609"/>
          </a:xfrm>
          <a:custGeom>
            <a:avLst/>
            <a:gdLst>
              <a:gd name="T0" fmla="*/ 446 w 1763"/>
              <a:gd name="T1" fmla="*/ 0 h 2139"/>
              <a:gd name="T2" fmla="*/ 0 w 1763"/>
              <a:gd name="T3" fmla="*/ 0 h 2139"/>
              <a:gd name="T4" fmla="*/ 1315 w 1763"/>
              <a:gd name="T5" fmla="*/ 2139 h 2139"/>
              <a:gd name="T6" fmla="*/ 1763 w 1763"/>
              <a:gd name="T7" fmla="*/ 2139 h 2139"/>
              <a:gd name="T8" fmla="*/ 446 w 1763"/>
              <a:gd name="T9" fmla="*/ 0 h 2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2139">
                <a:moveTo>
                  <a:pt x="446" y="0"/>
                </a:moveTo>
                <a:lnTo>
                  <a:pt x="0" y="0"/>
                </a:lnTo>
                <a:lnTo>
                  <a:pt x="1315" y="2139"/>
                </a:lnTo>
                <a:lnTo>
                  <a:pt x="1763" y="2139"/>
                </a:lnTo>
                <a:lnTo>
                  <a:pt x="44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799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0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21AC353-8494-4BA5-BC40-B35BD162D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36" y="-1"/>
            <a:ext cx="12207636" cy="6858001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Coffee break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350390357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466C76-BF40-469E-A7EA-ADC7B0E9B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5F7DBDBF-444C-427A-9D89-274C022A782C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The numbers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103419401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600EC0-9307-4FD1-831B-2E3E7C52C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3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Planning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307636436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BD3F51-1851-478F-ADF2-EF80390D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738" r="1861"/>
          <a:stretch/>
        </p:blipFill>
        <p:spPr>
          <a:xfrm>
            <a:off x="-15631" y="-1"/>
            <a:ext cx="12207632" cy="6857999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116F1D4A-B141-4E3B-848B-ADAE63066BC8}"/>
              </a:ext>
            </a:extLst>
          </p:cNvPr>
          <p:cNvSpPr/>
          <p:nvPr userDrawn="1"/>
        </p:nvSpPr>
        <p:spPr bwMode="auto">
          <a:xfrm>
            <a:off x="0" y="-2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Creative slides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99053122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EE195FE-117E-4234-8EC5-B26ADBDB4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599"/>
          <a:stretch/>
        </p:blipFill>
        <p:spPr>
          <a:xfrm>
            <a:off x="-15643" y="-1"/>
            <a:ext cx="12207643" cy="6857999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D5CAE46A-B8F0-4F58-A2C3-6E158BD893E1}"/>
              </a:ext>
            </a:extLst>
          </p:cNvPr>
          <p:cNvSpPr/>
          <p:nvPr userDrawn="1"/>
        </p:nvSpPr>
        <p:spPr bwMode="auto">
          <a:xfrm>
            <a:off x="-15647" y="0"/>
            <a:ext cx="12207643" cy="6858000"/>
          </a:xfrm>
          <a:prstGeom prst="parallelogram">
            <a:avLst>
              <a:gd name="adj" fmla="val 0"/>
            </a:avLst>
          </a:prstGeom>
          <a:solidFill>
            <a:schemeClr val="tx1">
              <a:alpha val="5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9692" tIns="99692" rIns="99692" bIns="99692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8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 rot="5400000">
            <a:off x="5449811" y="-1439542"/>
            <a:ext cx="1276750" cy="12207634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8039" y="4278522"/>
            <a:ext cx="11182054" cy="39736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Basic elements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8039" y="4743480"/>
            <a:ext cx="11182054" cy="26969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Date 201X</a:t>
            </a:r>
          </a:p>
        </p:txBody>
      </p:sp>
    </p:spTree>
    <p:extLst>
      <p:ext uri="{BB962C8B-B14F-4D97-AF65-F5344CB8AC3E}">
        <p14:creationId xmlns:p14="http://schemas.microsoft.com/office/powerpoint/2010/main" val="25083143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13862" y="40481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sp>
        <p:nvSpPr>
          <p:cNvPr id="5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33315" y="6562985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accent3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GB">
                <a:solidFill>
                  <a:srgbClr val="FF1F49"/>
                </a:solidFill>
              </a:rPr>
              <a:t>Source: xxx</a:t>
            </a:r>
            <a:endParaRPr lang="en-GB" dirty="0">
              <a:solidFill>
                <a:srgbClr val="FF1F49"/>
              </a:solidFill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11452470" y="6562986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0113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7558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484" y="260033"/>
            <a:ext cx="11166230" cy="677108"/>
          </a:xfrm>
        </p:spPr>
        <p:txBody>
          <a:bodyPr>
            <a:sp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Slide 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  <a:endParaRPr lang="en-GB" noProof="0" dirty="0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515816" y="937260"/>
            <a:ext cx="1116427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5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05069" y="6569921"/>
            <a:ext cx="5042876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>
              <a:spcBef>
                <a:spcPct val="0"/>
              </a:spcBef>
              <a:defRPr sz="80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en-GB">
                <a:solidFill>
                  <a:srgbClr val="040123"/>
                </a:solidFill>
              </a:rPr>
              <a:t>Source: xxx</a:t>
            </a:r>
            <a:endParaRPr lang="en-GB" dirty="0">
              <a:solidFill>
                <a:srgbClr val="040123"/>
              </a:solidFill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 userDrawn="1"/>
        </p:nvSpPr>
        <p:spPr bwMode="auto">
          <a:xfrm>
            <a:off x="11398700" y="6569922"/>
            <a:ext cx="23641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B4CDD9-FE60-424E-AF4D-6DFB76F42C25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86552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0" y="1590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92" imgH="493" progId="TCLayout.ActiveDocument.1">
                  <p:embed/>
                </p:oleObj>
              </mc:Choice>
              <mc:Fallback>
                <p:oleObj name="think-cell Slide" r:id="rId3" imgW="492" imgH="493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fld id="{63BADBBB-20DC-4B48-9E10-0D2AA2D82055}" type="datetimeFigureOut">
              <a:rPr lang="en-US" sz="1200" smtClean="0">
                <a:solidFill>
                  <a:srgbClr val="040123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5/29/2024</a:t>
            </a:fld>
            <a:endParaRPr lang="en-US" sz="1200" dirty="0">
              <a:solidFill>
                <a:srgbClr val="04012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dirty="0">
              <a:solidFill>
                <a:srgbClr val="04012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fld id="{4AD7002E-0858-4895-807F-B26AAF5763FB}" type="slidenum">
              <a:rPr lang="en-US" sz="1200" smtClean="0">
                <a:solidFill>
                  <a:srgbClr val="040123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srgbClr val="0401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5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0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5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ags" Target="../tags/tag16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6829-1AFB-40F1-A1A5-DDB4A96AD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0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5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0" imgH="0" progId="TCLayout.ActiveDocument.1">
                  <p:embed/>
                </p:oleObj>
              </mc:Choice>
              <mc:Fallback>
                <p:oleObj name="think-cell Slide" r:id="rId16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3862" y="404814"/>
            <a:ext cx="1116623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3862" y="1981201"/>
            <a:ext cx="103632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513862" y="1195388"/>
            <a:ext cx="11166230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92247" y="6426903"/>
            <a:ext cx="837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40761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200" b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chemeClr val="tx1"/>
          </a:solidFill>
          <a:latin typeface="+mn-lt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>
          <p15:clr>
            <a:srgbClr val="F26B43"/>
          </p15:clr>
        </p15:guide>
        <p15:guide id="2" pos="5978">
          <p15:clr>
            <a:srgbClr val="F26B43"/>
          </p15:clr>
        </p15:guide>
        <p15:guide id="3" orient="horz" pos="753">
          <p15:clr>
            <a:srgbClr val="F26B43"/>
          </p15:clr>
        </p15:guide>
        <p15:guide id="4" orient="horz" pos="41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5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0" imgH="0" progId="TCLayout.ActiveDocument.1">
                  <p:embed/>
                </p:oleObj>
              </mc:Choice>
              <mc:Fallback>
                <p:oleObj name="think-cell Slide" r:id="rId16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3862" y="404814"/>
            <a:ext cx="1116623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dirty="0"/>
              <a:t>Title</a:t>
            </a:r>
            <a:br>
              <a:rPr lang="en-GB" dirty="0"/>
            </a:br>
            <a:r>
              <a:rPr lang="en-GB" dirty="0"/>
              <a:t>[Arial 22pt – lower case letters – max two lines]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3862" y="1981201"/>
            <a:ext cx="10363200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 err="1"/>
              <a:t>Klik</a:t>
            </a:r>
            <a:r>
              <a:rPr lang="en-GB" noProof="0" dirty="0"/>
              <a:t> for at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teksttypografien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masteren</a:t>
            </a:r>
            <a:endParaRPr lang="en-GB" noProof="0" dirty="0"/>
          </a:p>
          <a:p>
            <a:pPr lvl="1"/>
            <a:r>
              <a:rPr lang="en-GB" noProof="0" dirty="0" err="1"/>
              <a:t>Andet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513862" y="1195388"/>
            <a:ext cx="11166230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40123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92247" y="6426903"/>
            <a:ext cx="837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LO:</a:t>
            </a: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rgbClr val="040123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53640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</p:sldLayoutIdLst>
  <p:transition>
    <p:fade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200" b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chemeClr val="tx1"/>
          </a:solidFill>
          <a:latin typeface="+mn-lt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>
          <p15:clr>
            <a:srgbClr val="F26B43"/>
          </p15:clr>
        </p15:guide>
        <p15:guide id="2" pos="5978">
          <p15:clr>
            <a:srgbClr val="F26B43"/>
          </p15:clr>
        </p15:guide>
        <p15:guide id="3" orient="horz" pos="753">
          <p15:clr>
            <a:srgbClr val="F26B43"/>
          </p15:clr>
        </p15:guide>
        <p15:guide id="4" orient="horz" pos="41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5" Type="http://schemas.openxmlformats.org/officeDocument/2006/relationships/image" Target="../media/image13.jp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TU-AI-ML-in-5G-Challenge/tinyML_smart_weather_station_AI4Afric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C691D-4873-47DD-9D43-548D4E867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8079" y="2430017"/>
            <a:ext cx="3254375" cy="962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GenStorm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477078" y="6502400"/>
            <a:ext cx="12972222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17000" y="457200"/>
            <a:ext cx="2425700" cy="11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3565" y="5190027"/>
            <a:ext cx="6958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Fortunatus </a:t>
            </a:r>
            <a:r>
              <a:rPr lang="en-US" dirty="0" err="1"/>
              <a:t>Aaabangbio</a:t>
            </a:r>
            <a:r>
              <a:rPr lang="en-US" dirty="0"/>
              <a:t>. Wulnye: fortunatuswulnye@outlook.com</a:t>
            </a:r>
          </a:p>
          <a:p>
            <a:r>
              <a:rPr lang="en-US" dirty="0"/>
              <a:t>Dennis </a:t>
            </a:r>
            <a:r>
              <a:rPr lang="en-US" dirty="0" err="1"/>
              <a:t>Agyemanh</a:t>
            </a:r>
            <a:r>
              <a:rPr lang="en-US" dirty="0"/>
              <a:t> Nana </a:t>
            </a:r>
            <a:r>
              <a:rPr lang="en-US" dirty="0" err="1"/>
              <a:t>Gookyi</a:t>
            </a:r>
            <a:r>
              <a:rPr lang="en-US" dirty="0"/>
              <a:t> :dennisgookyi@gmail.com</a:t>
            </a:r>
          </a:p>
          <a:p>
            <a:r>
              <a:rPr lang="en-US" dirty="0"/>
              <a:t>Roger </a:t>
            </a:r>
            <a:r>
              <a:rPr lang="en-US" dirty="0" err="1"/>
              <a:t>Kwao</a:t>
            </a:r>
            <a:r>
              <a:rPr lang="en-US" dirty="0"/>
              <a:t> </a:t>
            </a:r>
            <a:r>
              <a:rPr lang="en-US" dirty="0" err="1"/>
              <a:t>Ahiadormey</a:t>
            </a:r>
            <a:r>
              <a:rPr lang="en-US" dirty="0"/>
              <a:t> :rogerkwao@gmail.com</a:t>
            </a:r>
          </a:p>
          <a:p>
            <a:endParaRPr lang="en-US" dirty="0"/>
          </a:p>
          <a:p>
            <a:r>
              <a:rPr lang="en-US" dirty="0"/>
              <a:t>May 30,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363A1-7ED3-4C19-BFA7-07701B425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56" y="5156198"/>
            <a:ext cx="1349829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98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21193" y="6384175"/>
            <a:ext cx="381000" cy="337300"/>
          </a:xfrm>
        </p:spPr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10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3533F-F880-7B0A-CB4C-731B688E62AF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Dataset </a:t>
            </a:r>
            <a:r>
              <a:rPr lang="en-US" sz="3200" b="1" dirty="0"/>
              <a:t>Exploratory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6A036-2629-A1BC-772B-5E1D8F09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115530"/>
            <a:ext cx="10721788" cy="3973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The data is classified into five categories based on rainfall intensity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2F30D7-C5C4-8299-AF09-0CB999378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4520"/>
              </p:ext>
            </p:extLst>
          </p:nvPr>
        </p:nvGraphicFramePr>
        <p:xfrm>
          <a:off x="5141341" y="4904508"/>
          <a:ext cx="6280346" cy="1812174"/>
        </p:xfrm>
        <a:graphic>
          <a:graphicData uri="http://schemas.openxmlformats.org/drawingml/2006/table">
            <a:tbl>
              <a:tblPr firstRow="1" firstCol="1" bandRow="1"/>
              <a:tblGrid>
                <a:gridCol w="3244459">
                  <a:extLst>
                    <a:ext uri="{9D8B030D-6E8A-4147-A177-3AD203B41FA5}">
                      <a16:colId xmlns:a16="http://schemas.microsoft.com/office/drawing/2014/main" val="3346156343"/>
                    </a:ext>
                  </a:extLst>
                </a:gridCol>
                <a:gridCol w="3035887">
                  <a:extLst>
                    <a:ext uri="{9D8B030D-6E8A-4147-A177-3AD203B41FA5}">
                      <a16:colId xmlns:a16="http://schemas.microsoft.com/office/drawing/2014/main" val="4216791309"/>
                    </a:ext>
                  </a:extLst>
                </a:gridCol>
              </a:tblGrid>
              <a:tr h="3297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 of Rainfall (Classes)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Rainfall Intensity (mm)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55896"/>
                  </a:ext>
                </a:extLst>
              </a:tr>
              <a:tr h="2964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VERY_HEAVY_RAIN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Greater than 3.5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58128"/>
                  </a:ext>
                </a:extLst>
              </a:tr>
              <a:tr h="2964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HEAVY_RAIN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1.5 - 3.5 exclusive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835435"/>
                  </a:ext>
                </a:extLst>
              </a:tr>
              <a:tr h="2964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0.5 - 1.5 exclusive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25824"/>
                  </a:ext>
                </a:extLst>
              </a:tr>
              <a:tr h="2964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0.08 - 0.5 exclusive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289608"/>
                  </a:ext>
                </a:extLst>
              </a:tr>
              <a:tr h="29648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Below 0.08 - 0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2954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D5F87BE-3B0A-9021-FBBD-E5C0E913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47" y="1889505"/>
            <a:ext cx="3756212" cy="1147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7EE5C-B3D4-FD3F-05BB-DD96228517D9}"/>
              </a:ext>
            </a:extLst>
          </p:cNvPr>
          <p:cNvSpPr txBox="1"/>
          <p:nvPr/>
        </p:nvSpPr>
        <p:spPr>
          <a:xfrm>
            <a:off x="2210606" y="1528986"/>
            <a:ext cx="220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VERY_HEAVY_RAIN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5313B3-FB3B-327C-4016-B0927612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51" y="3529965"/>
            <a:ext cx="3756212" cy="1148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EC1D90-C828-D833-F060-E6C8260C321F}"/>
              </a:ext>
            </a:extLst>
          </p:cNvPr>
          <p:cNvSpPr txBox="1"/>
          <p:nvPr/>
        </p:nvSpPr>
        <p:spPr>
          <a:xfrm>
            <a:off x="2343609" y="3160633"/>
            <a:ext cx="220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VERY_HEAVY_RAIN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16D80-157C-4A6B-DF94-CEC7658B5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29" y="5337360"/>
            <a:ext cx="3751730" cy="1141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2649D3-2796-B355-921D-44DF71A5B438}"/>
              </a:ext>
            </a:extLst>
          </p:cNvPr>
          <p:cNvSpPr txBox="1"/>
          <p:nvPr/>
        </p:nvSpPr>
        <p:spPr>
          <a:xfrm>
            <a:off x="2126364" y="4960107"/>
            <a:ext cx="220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MODERATE_RAIN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9E738B-6E41-34E2-D1B1-53BCAC0D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090" y="1898318"/>
            <a:ext cx="4121937" cy="11389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DC0C36-7920-E372-F1AA-C53A88A148C7}"/>
              </a:ext>
            </a:extLst>
          </p:cNvPr>
          <p:cNvSpPr txBox="1"/>
          <p:nvPr/>
        </p:nvSpPr>
        <p:spPr>
          <a:xfrm>
            <a:off x="6142567" y="3160633"/>
            <a:ext cx="220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NO_RAIN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7B95E7-D4FA-97AE-2938-F179A686D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094" y="3529966"/>
            <a:ext cx="4121938" cy="1245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C3388C-03E2-81E5-B4B1-344EB1D9ED55}"/>
              </a:ext>
            </a:extLst>
          </p:cNvPr>
          <p:cNvSpPr txBox="1"/>
          <p:nvPr/>
        </p:nvSpPr>
        <p:spPr>
          <a:xfrm>
            <a:off x="6201475" y="1588232"/>
            <a:ext cx="220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LOW_RAIN</a:t>
            </a:r>
          </a:p>
        </p:txBody>
      </p:sp>
    </p:spTree>
    <p:extLst>
      <p:ext uri="{BB962C8B-B14F-4D97-AF65-F5344CB8AC3E}">
        <p14:creationId xmlns:p14="http://schemas.microsoft.com/office/powerpoint/2010/main" val="184981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87" y="249382"/>
            <a:ext cx="2279967" cy="465513"/>
          </a:xfrm>
        </p:spPr>
        <p:txBody>
          <a:bodyPr/>
          <a:lstStyle/>
          <a:p>
            <a:r>
              <a:rPr lang="en-US" b="1" dirty="0"/>
              <a:t>Model Selection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49B69E-1554-4A51-8A51-A63F21A25402}"/>
              </a:ext>
            </a:extLst>
          </p:cNvPr>
          <p:cNvCxnSpPr>
            <a:cxnSpLocks/>
          </p:cNvCxnSpPr>
          <p:nvPr/>
        </p:nvCxnSpPr>
        <p:spPr>
          <a:xfrm>
            <a:off x="1560514" y="4624155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8601F9-DEBA-43C0-8FBF-46360374DBCA}"/>
              </a:ext>
            </a:extLst>
          </p:cNvPr>
          <p:cNvCxnSpPr>
            <a:cxnSpLocks/>
          </p:cNvCxnSpPr>
          <p:nvPr/>
        </p:nvCxnSpPr>
        <p:spPr>
          <a:xfrm>
            <a:off x="2724296" y="3742028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5616B3-2A18-528D-E66C-8FB92470A5AA}"/>
              </a:ext>
            </a:extLst>
          </p:cNvPr>
          <p:cNvSpPr txBox="1"/>
          <p:nvPr/>
        </p:nvSpPr>
        <p:spPr>
          <a:xfrm>
            <a:off x="569421" y="898970"/>
            <a:ext cx="1116869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neural network architecture for our rainfall classification model is based on a 1D Convolutional Neural Network (CNN)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033A2C-E51B-2A13-9F12-E62C85F7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69" y="2043512"/>
            <a:ext cx="7483488" cy="32082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C282A7F-21D1-7B2B-502B-30D662601386}"/>
              </a:ext>
            </a:extLst>
          </p:cNvPr>
          <p:cNvSpPr/>
          <p:nvPr/>
        </p:nvSpPr>
        <p:spPr bwMode="auto">
          <a:xfrm>
            <a:off x="377382" y="6012409"/>
            <a:ext cx="1222887" cy="7455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498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87" y="249382"/>
            <a:ext cx="3853061" cy="515931"/>
          </a:xfrm>
        </p:spPr>
        <p:txBody>
          <a:bodyPr/>
          <a:lstStyle/>
          <a:p>
            <a:r>
              <a:rPr lang="en-US" b="1" dirty="0"/>
              <a:t>Model Training and Results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49B69E-1554-4A51-8A51-A63F21A25402}"/>
              </a:ext>
            </a:extLst>
          </p:cNvPr>
          <p:cNvCxnSpPr>
            <a:cxnSpLocks/>
          </p:cNvCxnSpPr>
          <p:nvPr/>
        </p:nvCxnSpPr>
        <p:spPr>
          <a:xfrm>
            <a:off x="1560514" y="4624155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8601F9-DEBA-43C0-8FBF-46360374DBCA}"/>
              </a:ext>
            </a:extLst>
          </p:cNvPr>
          <p:cNvCxnSpPr>
            <a:cxnSpLocks/>
          </p:cNvCxnSpPr>
          <p:nvPr/>
        </p:nvCxnSpPr>
        <p:spPr>
          <a:xfrm>
            <a:off x="2724296" y="3742028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4F692F-4A93-769E-1D94-8FD3E248C8C3}"/>
              </a:ext>
            </a:extLst>
          </p:cNvPr>
          <p:cNvSpPr txBox="1">
            <a:spLocks/>
          </p:cNvSpPr>
          <p:nvPr/>
        </p:nvSpPr>
        <p:spPr>
          <a:xfrm>
            <a:off x="172278" y="1064930"/>
            <a:ext cx="4568687" cy="4575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training process involves optimizing the neural network parameters through backpropagation and gradient descent</a:t>
            </a:r>
          </a:p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model is trained for 100 cycles with a learning rate of 0.005, using a CPU for computation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9B3FE-2D58-54C8-F185-60187F5B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56" y="1268246"/>
            <a:ext cx="5677895" cy="42479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DF0356-1D83-2F7E-0823-A99E9FB1E180}"/>
              </a:ext>
            </a:extLst>
          </p:cNvPr>
          <p:cNvSpPr/>
          <p:nvPr/>
        </p:nvSpPr>
        <p:spPr bwMode="auto">
          <a:xfrm>
            <a:off x="417138" y="6042228"/>
            <a:ext cx="1222887" cy="7455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388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87" y="249382"/>
            <a:ext cx="3853061" cy="338554"/>
          </a:xfrm>
        </p:spPr>
        <p:txBody>
          <a:bodyPr/>
          <a:lstStyle/>
          <a:p>
            <a:r>
              <a:rPr lang="en-US" b="1" dirty="0"/>
              <a:t>Model Testing Results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49B69E-1554-4A51-8A51-A63F21A25402}"/>
              </a:ext>
            </a:extLst>
          </p:cNvPr>
          <p:cNvCxnSpPr>
            <a:cxnSpLocks/>
          </p:cNvCxnSpPr>
          <p:nvPr/>
        </p:nvCxnSpPr>
        <p:spPr>
          <a:xfrm>
            <a:off x="1560514" y="4624155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8601F9-DEBA-43C0-8FBF-46360374DBCA}"/>
              </a:ext>
            </a:extLst>
          </p:cNvPr>
          <p:cNvCxnSpPr>
            <a:cxnSpLocks/>
          </p:cNvCxnSpPr>
          <p:nvPr/>
        </p:nvCxnSpPr>
        <p:spPr>
          <a:xfrm>
            <a:off x="2724296" y="3742028"/>
            <a:ext cx="9071477" cy="0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4F692F-4A93-769E-1D94-8FD3E248C8C3}"/>
              </a:ext>
            </a:extLst>
          </p:cNvPr>
          <p:cNvSpPr txBox="1">
            <a:spLocks/>
          </p:cNvSpPr>
          <p:nvPr/>
        </p:nvSpPr>
        <p:spPr>
          <a:xfrm>
            <a:off x="1891747" y="4821922"/>
            <a:ext cx="7709453" cy="1797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performance of the trained model is evaluated on a validation set using metrics such as accuracy and loss.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model achieves an accuracy of 97.47% and a low loss value of 0.13.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345B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DA53D-B782-B4F9-92AC-00E74357B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8" y="716860"/>
            <a:ext cx="7664795" cy="37855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A8EE3-3ACF-A298-6B84-2764248DD240}"/>
              </a:ext>
            </a:extLst>
          </p:cNvPr>
          <p:cNvSpPr/>
          <p:nvPr/>
        </p:nvSpPr>
        <p:spPr bwMode="auto">
          <a:xfrm>
            <a:off x="268051" y="5952775"/>
            <a:ext cx="1222887" cy="7455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845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14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4FEB9-E645-59F4-C4B2-91A172B1A795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Model Deployment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56C36B-E870-BEA6-75F6-AF3CCB78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9" y="995356"/>
            <a:ext cx="4512733" cy="137015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Hardware board used in this development is Arduino Nano 33 BLE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90C67B-AF64-5E52-FE1B-9B7CA5F8C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73257"/>
              </p:ext>
            </p:extLst>
          </p:nvPr>
        </p:nvGraphicFramePr>
        <p:xfrm>
          <a:off x="6434667" y="1696089"/>
          <a:ext cx="5689600" cy="3377184"/>
        </p:xfrm>
        <a:graphic>
          <a:graphicData uri="http://schemas.openxmlformats.org/drawingml/2006/table">
            <a:tbl>
              <a:tblPr firstRow="1" firstCol="1" bandRow="1"/>
              <a:tblGrid>
                <a:gridCol w="1804741">
                  <a:extLst>
                    <a:ext uri="{9D8B030D-6E8A-4147-A177-3AD203B41FA5}">
                      <a16:colId xmlns:a16="http://schemas.microsoft.com/office/drawing/2014/main" val="4164909991"/>
                    </a:ext>
                  </a:extLst>
                </a:gridCol>
                <a:gridCol w="3884859">
                  <a:extLst>
                    <a:ext uri="{9D8B030D-6E8A-4147-A177-3AD203B41FA5}">
                      <a16:colId xmlns:a16="http://schemas.microsoft.com/office/drawing/2014/main" val="39396995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CA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lang="en-CA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656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Microcontroller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nRF52840 (ARM Cortex-M4 CPU)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516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Operating Voltage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3.3V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916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Voltage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5V (via USB) or 4.5-21V (via VIN)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571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Digital I/O Pins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129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Analog Input Pins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96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Flash Memory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MB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96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SRAM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 KB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557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Clock Speed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 MHz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537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Sensors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Microphone (MP34DT05)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Barometric Pressure (LPS22HB) Temperature and Humidity (HTS221)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88184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28AAC545-8AEC-15E4-221D-6DF9733C7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/>
          <a:stretch/>
        </p:blipFill>
        <p:spPr>
          <a:xfrm>
            <a:off x="242220" y="2723321"/>
            <a:ext cx="5942915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15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4FEB9-E645-59F4-C4B2-91A172B1A795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Model Deployment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56C36B-E870-BEA6-75F6-AF3CCB78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9" y="995356"/>
            <a:ext cx="6506817" cy="137015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Hardware board used in this development is Arduino Nano 33 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DC72A-95DB-89AC-055A-064E90CA4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" t="19945" r="2569"/>
          <a:stretch/>
        </p:blipFill>
        <p:spPr bwMode="auto">
          <a:xfrm>
            <a:off x="502519" y="2319930"/>
            <a:ext cx="6405177" cy="3405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183C7-7781-55A6-D740-56927F342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647" y="1971768"/>
            <a:ext cx="4494623" cy="28301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87BBC0-E85D-641B-2A06-0DEE4BB8F232}"/>
              </a:ext>
            </a:extLst>
          </p:cNvPr>
          <p:cNvSpPr/>
          <p:nvPr/>
        </p:nvSpPr>
        <p:spPr>
          <a:xfrm>
            <a:off x="7435645" y="3329003"/>
            <a:ext cx="2259423" cy="457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670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16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0403D-D1BF-321C-A430-93CA7876240B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Model Deployment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7486FF-187F-03BE-4569-60CEAD8666C7}"/>
              </a:ext>
            </a:extLst>
          </p:cNvPr>
          <p:cNvSpPr txBox="1">
            <a:spLocks/>
          </p:cNvSpPr>
          <p:nvPr/>
        </p:nvSpPr>
        <p:spPr>
          <a:xfrm>
            <a:off x="586408" y="876088"/>
            <a:ext cx="10644809" cy="20062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model was deployed as an Arduino library and loaded onto the Arduino Nano 33 BLE Sense for real-time inferencing</a:t>
            </a:r>
          </a:p>
          <a:p>
            <a:pPr algn="just"/>
            <a:r>
              <a:rPr lang="en-US" dirty="0"/>
              <a:t>This deployment enables efficient, on-device rain monitoring, leveraging the board’s built-in sensors and processing capabilities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45F9EB-D421-C7F8-86B8-A8797F953DD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7" y="3630228"/>
            <a:ext cx="4072785" cy="288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706C88-4252-185D-AE1A-80323ECE7D1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5" y="3630228"/>
            <a:ext cx="3920384" cy="28832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90D3BF-9C79-56CD-DA31-8566460BE764}"/>
              </a:ext>
            </a:extLst>
          </p:cNvPr>
          <p:cNvSpPr txBox="1"/>
          <p:nvPr/>
        </p:nvSpPr>
        <p:spPr>
          <a:xfrm>
            <a:off x="1248278" y="3230118"/>
            <a:ext cx="325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Prototype with cover opened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33A59-A319-25BF-FD3C-35BB5027DB87}"/>
              </a:ext>
            </a:extLst>
          </p:cNvPr>
          <p:cNvSpPr txBox="1"/>
          <p:nvPr/>
        </p:nvSpPr>
        <p:spPr>
          <a:xfrm>
            <a:off x="6789713" y="3219187"/>
            <a:ext cx="325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Prototype with cover closed</a:t>
            </a:r>
          </a:p>
        </p:txBody>
      </p:sp>
    </p:spTree>
    <p:extLst>
      <p:ext uri="{BB962C8B-B14F-4D97-AF65-F5344CB8AC3E}">
        <p14:creationId xmlns:p14="http://schemas.microsoft.com/office/powerpoint/2010/main" val="26320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17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0403D-D1BF-321C-A430-93CA7876240B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Model Deployment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0B5A1-57AE-75C0-0279-6AB3DFB62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0121" y="1704401"/>
            <a:ext cx="5130800" cy="457580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5F2321-8CA5-7DDC-6A47-E6E956A68B1C}"/>
              </a:ext>
            </a:extLst>
          </p:cNvPr>
          <p:cNvSpPr txBox="1">
            <a:spLocks/>
          </p:cNvSpPr>
          <p:nvPr/>
        </p:nvSpPr>
        <p:spPr>
          <a:xfrm>
            <a:off x="589722" y="1263712"/>
            <a:ext cx="4411134" cy="4575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The model was deployed as an Arduino library and loaded onto the Arduino Nano 33 BLE Sense for real-time inferencing</a:t>
            </a:r>
          </a:p>
          <a:p>
            <a:pPr algn="just"/>
            <a:endParaRPr lang="en-US"/>
          </a:p>
          <a:p>
            <a:pPr algn="just"/>
            <a:r>
              <a:rPr lang="en-US"/>
              <a:t>This deployment enables efficient real-time rainfall classification, temperature, and atmospheric pressure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E5050-BF16-2BD1-AE67-5C81D1230EE6}"/>
              </a:ext>
            </a:extLst>
          </p:cNvPr>
          <p:cNvSpPr txBox="1"/>
          <p:nvPr/>
        </p:nvSpPr>
        <p:spPr>
          <a:xfrm>
            <a:off x="6406321" y="996515"/>
            <a:ext cx="505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Arduino IDE Interface with  Serial Monitor Displaying Inferenced Result</a:t>
            </a:r>
          </a:p>
        </p:txBody>
      </p:sp>
    </p:spTree>
    <p:extLst>
      <p:ext uri="{BB962C8B-B14F-4D97-AF65-F5344CB8AC3E}">
        <p14:creationId xmlns:p14="http://schemas.microsoft.com/office/powerpoint/2010/main" val="371598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18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BB3F1-63D6-237D-DBE7-F84868B49F9F}"/>
              </a:ext>
            </a:extLst>
          </p:cNvPr>
          <p:cNvSpPr txBox="1"/>
          <p:nvPr/>
        </p:nvSpPr>
        <p:spPr>
          <a:xfrm>
            <a:off x="5198165" y="2859960"/>
            <a:ext cx="2067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0273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19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BB3F1-63D6-237D-DBE7-F84868B49F9F}"/>
              </a:ext>
            </a:extLst>
          </p:cNvPr>
          <p:cNvSpPr txBox="1"/>
          <p:nvPr/>
        </p:nvSpPr>
        <p:spPr>
          <a:xfrm>
            <a:off x="308113" y="146577"/>
            <a:ext cx="27233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4B9F5F-24C0-2725-97D2-00A05E22FA24}"/>
              </a:ext>
            </a:extLst>
          </p:cNvPr>
          <p:cNvSpPr txBox="1">
            <a:spLocks/>
          </p:cNvSpPr>
          <p:nvPr/>
        </p:nvSpPr>
        <p:spPr>
          <a:xfrm>
            <a:off x="152400" y="1780547"/>
            <a:ext cx="11785599" cy="3805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345B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and implement a smart weather station that displays readings on an LCD, web interface, or mobile application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 custom dataset for rain and wind parameters.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/>
              </a:rPr>
              <a:t>Modify existing dataset: Addition of noise class.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45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 Tests Under Actual Rain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/>
              </a:rPr>
              <a:t>Connection of the Setup to an external battery source and measure power consumption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45B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45B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2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44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38" imgH="338" progId="TCLayout.ActiveDocument.1">
                  <p:embed/>
                </p:oleObj>
              </mc:Choice>
              <mc:Fallback>
                <p:oleObj name="think-cell Slide" r:id="rId3" imgW="338" imgH="338" progId="TCLayout.ActiveDocument.1">
                  <p:embed/>
                  <p:pic>
                    <p:nvPicPr>
                      <p:cNvPr id="17" name="Object 1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4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403828"/>
            <a:ext cx="9072562" cy="338554"/>
          </a:xfrm>
        </p:spPr>
        <p:txBody>
          <a:bodyPr>
            <a:normAutofit fontScale="90000"/>
          </a:bodyPr>
          <a:lstStyle/>
          <a:p>
            <a:r>
              <a:rPr lang="en-GB" dirty="0"/>
              <a:t>Presentation Outline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 bwMode="auto">
          <a:xfrm flipV="1">
            <a:off x="1592934" y="1197205"/>
            <a:ext cx="0" cy="4787670"/>
          </a:xfrm>
          <a:prstGeom prst="line">
            <a:avLst/>
          </a:prstGeom>
          <a:solidFill>
            <a:schemeClr val="accent1"/>
          </a:solidFill>
          <a:ln w="44450" cap="flat" cmpd="sng" algn="ctr">
            <a:gradFill flip="none" rotWithShape="1">
              <a:gsLst>
                <a:gs pos="0">
                  <a:schemeClr val="tx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376117" y="1364952"/>
            <a:ext cx="90" cy="38951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1376117" y="2318346"/>
            <a:ext cx="90" cy="38951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76117" y="3226316"/>
            <a:ext cx="90" cy="38951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376117" y="4151857"/>
            <a:ext cx="90" cy="38951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76117" y="5067113"/>
            <a:ext cx="90" cy="38951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1602360" y="1564849"/>
            <a:ext cx="6858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1602360" y="2519958"/>
            <a:ext cx="11887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602361" y="3421930"/>
            <a:ext cx="6858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1602361" y="4326904"/>
            <a:ext cx="11887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1602361" y="5260158"/>
            <a:ext cx="6858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393A2A9-9F68-4EA8-B99B-6E3F0B0C7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719" y="0"/>
            <a:ext cx="4582282" cy="687166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445003" y="-13661"/>
            <a:ext cx="4613971" cy="68853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51000"/>
                </a:schemeClr>
              </a:gs>
            </a:gsLst>
            <a:lin ang="0" scaled="0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EC597731-D990-4458-ABF0-511EBF839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2139" y="6562986"/>
            <a:ext cx="36728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algn="r" eaLnBrk="0" fontAlgn="base" hangingPunct="0">
              <a:spcAft>
                <a:spcPct val="0"/>
              </a:spcAft>
              <a:defRPr/>
            </a:pPr>
            <a:fld id="{45B4CDD9-FE60-424E-AF4D-6DFB76F42C25}" type="slidenum">
              <a:rPr lang="en-GB" sz="800">
                <a:solidFill>
                  <a:schemeClr val="tx1"/>
                </a:solidFill>
                <a:latin typeface="Arial" charset="0"/>
              </a:rPr>
              <a:pPr algn="r" eaLnBrk="0" fontAlgn="base" hangingPunct="0">
                <a:spcAft>
                  <a:spcPct val="0"/>
                </a:spcAft>
                <a:defRPr/>
              </a:pPr>
              <a:t>2</a:t>
            </a:fld>
            <a:endParaRPr lang="en-GB" sz="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328224" y="1195388"/>
            <a:ext cx="3654866" cy="6935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lIns="0" tIns="108000" rIns="108000" bIns="108000" rtlCol="0" anchor="ctr">
            <a:noAutofit/>
          </a:bodyPr>
          <a:lstStyle/>
          <a:p>
            <a:pPr algn="l">
              <a:buClr>
                <a:schemeClr val="accent3"/>
              </a:buClr>
            </a:pPr>
            <a:r>
              <a:rPr lang="en-US" sz="2400" b="1" dirty="0"/>
              <a:t>Problem Statement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046037" y="2134819"/>
            <a:ext cx="3654866" cy="6935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Clr>
                <a:schemeClr val="accent3"/>
              </a:buClr>
            </a:pPr>
            <a:r>
              <a:rPr lang="en-US" sz="2400" b="1" dirty="0"/>
              <a:t>Objectives and Dataset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328224" y="3074250"/>
            <a:ext cx="3654866" cy="6935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Clr>
                <a:schemeClr val="accent3"/>
              </a:buClr>
            </a:pPr>
            <a:r>
              <a:rPr lang="en-US" sz="2400" b="1" dirty="0"/>
              <a:t>Methodology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046037" y="3960897"/>
            <a:ext cx="3654866" cy="6935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Clr>
                <a:schemeClr val="accent3"/>
              </a:buClr>
            </a:pPr>
            <a:r>
              <a:rPr lang="en-US" sz="2400" b="1" dirty="0"/>
              <a:t>Results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328224" y="4900328"/>
            <a:ext cx="3654866" cy="69354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none" lIns="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buClr>
                <a:schemeClr val="accent3"/>
              </a:buClr>
            </a:pPr>
            <a:r>
              <a:rPr lang="en-US" sz="2400" b="1" dirty="0"/>
              <a:t>Future Direction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9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9EC4DE-9F7E-47D4-96CC-97257815C542}"/>
              </a:ext>
            </a:extLst>
          </p:cNvPr>
          <p:cNvGrpSpPr/>
          <p:nvPr/>
        </p:nvGrpSpPr>
        <p:grpSpPr>
          <a:xfrm>
            <a:off x="5013032" y="1946452"/>
            <a:ext cx="1887452" cy="3127092"/>
            <a:chOff x="3870032" y="1946452"/>
            <a:chExt cx="1887452" cy="31270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6F0ED96-E472-4919-B39B-6B416071BDF1}"/>
                </a:ext>
              </a:extLst>
            </p:cNvPr>
            <p:cNvCxnSpPr/>
            <p:nvPr/>
          </p:nvCxnSpPr>
          <p:spPr>
            <a:xfrm flipV="1">
              <a:off x="5301047" y="3025923"/>
              <a:ext cx="430330" cy="20617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A904EAC-D3D2-467D-9E4D-4233352F38A5}"/>
                </a:ext>
              </a:extLst>
            </p:cNvPr>
            <p:cNvCxnSpPr/>
            <p:nvPr/>
          </p:nvCxnSpPr>
          <p:spPr>
            <a:xfrm>
              <a:off x="4065759" y="3308831"/>
              <a:ext cx="270742" cy="5709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7CD49F-4143-4B56-8FE8-922176461415}"/>
                </a:ext>
              </a:extLst>
            </p:cNvPr>
            <p:cNvCxnSpPr/>
            <p:nvPr/>
          </p:nvCxnSpPr>
          <p:spPr>
            <a:xfrm>
              <a:off x="4466484" y="3081134"/>
              <a:ext cx="47592" cy="4152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85BC512-86A8-4008-9B9A-D78FB4D8EEEE}"/>
                </a:ext>
              </a:extLst>
            </p:cNvPr>
            <p:cNvCxnSpPr/>
            <p:nvPr/>
          </p:nvCxnSpPr>
          <p:spPr>
            <a:xfrm flipH="1">
              <a:off x="5516796" y="3037374"/>
              <a:ext cx="202700" cy="4152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DC7AE5D-727D-4B88-8C51-08963ACD1137}"/>
                </a:ext>
              </a:extLst>
            </p:cNvPr>
            <p:cNvCxnSpPr/>
            <p:nvPr/>
          </p:nvCxnSpPr>
          <p:spPr>
            <a:xfrm flipH="1">
              <a:off x="5354700" y="3427872"/>
              <a:ext cx="174895" cy="3549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F81365F-1511-49CE-9D3F-0D0F69665B91}"/>
                </a:ext>
              </a:extLst>
            </p:cNvPr>
            <p:cNvCxnSpPr/>
            <p:nvPr/>
          </p:nvCxnSpPr>
          <p:spPr>
            <a:xfrm flipH="1">
              <a:off x="5129839" y="3235896"/>
              <a:ext cx="174893" cy="3942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79F456-399A-4E7B-94FC-E9B27DE14806}"/>
                </a:ext>
              </a:extLst>
            </p:cNvPr>
            <p:cNvCxnSpPr/>
            <p:nvPr/>
          </p:nvCxnSpPr>
          <p:spPr>
            <a:xfrm flipH="1">
              <a:off x="5310074" y="3776712"/>
              <a:ext cx="44626" cy="3549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FA5336-B728-4488-A72A-5A1CDCFCA9E1}"/>
                </a:ext>
              </a:extLst>
            </p:cNvPr>
            <p:cNvCxnSpPr/>
            <p:nvPr/>
          </p:nvCxnSpPr>
          <p:spPr>
            <a:xfrm>
              <a:off x="4336502" y="3873470"/>
              <a:ext cx="88187" cy="3157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29588E-8347-497C-B81E-675EE8D0FA23}"/>
                </a:ext>
              </a:extLst>
            </p:cNvPr>
            <p:cNvCxnSpPr/>
            <p:nvPr/>
          </p:nvCxnSpPr>
          <p:spPr>
            <a:xfrm>
              <a:off x="5680146" y="2524885"/>
              <a:ext cx="32336" cy="5124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3EBECD7-CB8A-4A3B-8C7D-4A7FFC3228E6}"/>
                </a:ext>
              </a:extLst>
            </p:cNvPr>
            <p:cNvCxnSpPr/>
            <p:nvPr/>
          </p:nvCxnSpPr>
          <p:spPr>
            <a:xfrm>
              <a:off x="5394200" y="2201788"/>
              <a:ext cx="302113" cy="32309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E0AD20F-769A-4965-9B93-C8C7A1DDA804}"/>
                </a:ext>
              </a:extLst>
            </p:cNvPr>
            <p:cNvCxnSpPr/>
            <p:nvPr/>
          </p:nvCxnSpPr>
          <p:spPr>
            <a:xfrm>
              <a:off x="4919077" y="1994831"/>
              <a:ext cx="475124" cy="2069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EFDA594-01E1-472A-BE0B-C25A59664691}"/>
                </a:ext>
              </a:extLst>
            </p:cNvPr>
            <p:cNvCxnSpPr/>
            <p:nvPr/>
          </p:nvCxnSpPr>
          <p:spPr>
            <a:xfrm flipV="1">
              <a:off x="4415275" y="1994831"/>
              <a:ext cx="503802" cy="1140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4FCC7F-AB8D-47C1-BC98-7D1734D9CF1C}"/>
                </a:ext>
              </a:extLst>
            </p:cNvPr>
            <p:cNvCxnSpPr/>
            <p:nvPr/>
          </p:nvCxnSpPr>
          <p:spPr>
            <a:xfrm flipV="1">
              <a:off x="4108091" y="2098309"/>
              <a:ext cx="307184" cy="24771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693E4C5-4546-49D4-BE3B-BDAB944C71E8}"/>
                </a:ext>
              </a:extLst>
            </p:cNvPr>
            <p:cNvCxnSpPr/>
            <p:nvPr/>
          </p:nvCxnSpPr>
          <p:spPr>
            <a:xfrm flipH="1">
              <a:off x="3950819" y="2376851"/>
              <a:ext cx="141103" cy="36504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00D01C6-64C9-42DA-A58D-B4255C6611AD}"/>
                </a:ext>
              </a:extLst>
            </p:cNvPr>
            <p:cNvCxnSpPr/>
            <p:nvPr/>
          </p:nvCxnSpPr>
          <p:spPr>
            <a:xfrm>
              <a:off x="3943804" y="2741895"/>
              <a:ext cx="121955" cy="5669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BAC8BAC-9975-4B60-8898-EEB795D04CFE}"/>
                </a:ext>
              </a:extLst>
            </p:cNvPr>
            <p:cNvCxnSpPr/>
            <p:nvPr/>
          </p:nvCxnSpPr>
          <p:spPr>
            <a:xfrm flipV="1">
              <a:off x="3981914" y="2704020"/>
              <a:ext cx="388313" cy="378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0D134-B11E-4FE4-8E9F-5EB18F4FC53F}"/>
                </a:ext>
              </a:extLst>
            </p:cNvPr>
            <p:cNvCxnSpPr/>
            <p:nvPr/>
          </p:nvCxnSpPr>
          <p:spPr>
            <a:xfrm flipV="1">
              <a:off x="4195484" y="2704020"/>
              <a:ext cx="179590" cy="2582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B3852E9-2BE7-40DA-967B-D4AEDFD598B6}"/>
                </a:ext>
              </a:extLst>
            </p:cNvPr>
            <p:cNvCxnSpPr/>
            <p:nvPr/>
          </p:nvCxnSpPr>
          <p:spPr>
            <a:xfrm>
              <a:off x="3962717" y="2764356"/>
              <a:ext cx="484699" cy="1192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67FDF16-F437-4E6E-B96F-95ECF7611185}"/>
                </a:ext>
              </a:extLst>
            </p:cNvPr>
            <p:cNvCxnSpPr/>
            <p:nvPr/>
          </p:nvCxnSpPr>
          <p:spPr>
            <a:xfrm flipV="1">
              <a:off x="4084672" y="2960924"/>
              <a:ext cx="116458" cy="33530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41B003E-5926-4639-BAC4-D87DBE320815}"/>
                </a:ext>
              </a:extLst>
            </p:cNvPr>
            <p:cNvCxnSpPr/>
            <p:nvPr/>
          </p:nvCxnSpPr>
          <p:spPr>
            <a:xfrm>
              <a:off x="3952420" y="2751757"/>
              <a:ext cx="251408" cy="2091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D0F4674-6966-4F65-A5D4-587E9B69FF7A}"/>
                </a:ext>
              </a:extLst>
            </p:cNvPr>
            <p:cNvCxnSpPr/>
            <p:nvPr/>
          </p:nvCxnSpPr>
          <p:spPr>
            <a:xfrm>
              <a:off x="4443569" y="2883572"/>
              <a:ext cx="35068" cy="2292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6F49063-74D9-4E0B-B86C-AC09669BE153}"/>
                </a:ext>
              </a:extLst>
            </p:cNvPr>
            <p:cNvCxnSpPr/>
            <p:nvPr/>
          </p:nvCxnSpPr>
          <p:spPr>
            <a:xfrm flipH="1" flipV="1">
              <a:off x="4122544" y="2346023"/>
              <a:ext cx="256901" cy="35799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FF795A3-CE6F-4D97-9340-56A92FC25524}"/>
                </a:ext>
              </a:extLst>
            </p:cNvPr>
            <p:cNvCxnSpPr/>
            <p:nvPr/>
          </p:nvCxnSpPr>
          <p:spPr>
            <a:xfrm flipH="1">
              <a:off x="4364197" y="2136858"/>
              <a:ext cx="29702" cy="5671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AC81AAA-3161-410D-BEFC-EE392B9516E9}"/>
                </a:ext>
              </a:extLst>
            </p:cNvPr>
            <p:cNvCxnSpPr/>
            <p:nvPr/>
          </p:nvCxnSpPr>
          <p:spPr>
            <a:xfrm flipV="1">
              <a:off x="4372679" y="2484420"/>
              <a:ext cx="338593" cy="2196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C491C4-BC80-4E76-AFFF-B22200BFD805}"/>
                </a:ext>
              </a:extLst>
            </p:cNvPr>
            <p:cNvCxnSpPr/>
            <p:nvPr/>
          </p:nvCxnSpPr>
          <p:spPr>
            <a:xfrm>
              <a:off x="4429661" y="2131355"/>
              <a:ext cx="280368" cy="3626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50E62FE-91B1-4BE1-9BA8-DD62ACA355B2}"/>
                </a:ext>
              </a:extLst>
            </p:cNvPr>
            <p:cNvCxnSpPr/>
            <p:nvPr/>
          </p:nvCxnSpPr>
          <p:spPr>
            <a:xfrm flipH="1">
              <a:off x="4699905" y="1994831"/>
              <a:ext cx="211404" cy="4894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8954B63-CFCD-4AB8-9158-77DD5CA45511}"/>
                </a:ext>
              </a:extLst>
            </p:cNvPr>
            <p:cNvCxnSpPr/>
            <p:nvPr/>
          </p:nvCxnSpPr>
          <p:spPr>
            <a:xfrm>
              <a:off x="4922399" y="1994643"/>
              <a:ext cx="128537" cy="45190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2B7B15D-1406-4295-A87A-3238C0B2E39F}"/>
                </a:ext>
              </a:extLst>
            </p:cNvPr>
            <p:cNvCxnSpPr/>
            <p:nvPr/>
          </p:nvCxnSpPr>
          <p:spPr>
            <a:xfrm flipH="1">
              <a:off x="5069912" y="2201788"/>
              <a:ext cx="335378" cy="2447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B66CAD-A7AD-4E33-94E8-A805281125E4}"/>
                </a:ext>
              </a:extLst>
            </p:cNvPr>
            <p:cNvCxnSpPr/>
            <p:nvPr/>
          </p:nvCxnSpPr>
          <p:spPr>
            <a:xfrm flipH="1" flipV="1">
              <a:off x="5034318" y="2446545"/>
              <a:ext cx="649734" cy="783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C0BC817-B197-4570-BFBC-0960036A0A68}"/>
                </a:ext>
              </a:extLst>
            </p:cNvPr>
            <p:cNvCxnSpPr/>
            <p:nvPr/>
          </p:nvCxnSpPr>
          <p:spPr>
            <a:xfrm>
              <a:off x="4823902" y="2833138"/>
              <a:ext cx="244809" cy="45245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19BCF40-18C4-4815-B8BD-DFD72DA5ED75}"/>
                </a:ext>
              </a:extLst>
            </p:cNvPr>
            <p:cNvCxnSpPr/>
            <p:nvPr/>
          </p:nvCxnSpPr>
          <p:spPr>
            <a:xfrm flipV="1">
              <a:off x="4827023" y="2457801"/>
              <a:ext cx="230466" cy="3753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1DF31B6-5E9D-482D-A928-0AC35DDDBAA0}"/>
                </a:ext>
              </a:extLst>
            </p:cNvPr>
            <p:cNvCxnSpPr/>
            <p:nvPr/>
          </p:nvCxnSpPr>
          <p:spPr>
            <a:xfrm flipV="1">
              <a:off x="4724415" y="2457801"/>
              <a:ext cx="320759" cy="264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97E1CAE-C4AE-4C86-8785-9FB5A3A45CB2}"/>
                </a:ext>
              </a:extLst>
            </p:cNvPr>
            <p:cNvCxnSpPr/>
            <p:nvPr/>
          </p:nvCxnSpPr>
          <p:spPr>
            <a:xfrm>
              <a:off x="5062189" y="2453656"/>
              <a:ext cx="401629" cy="2435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B1665F7-4FE2-419A-9BDC-77D7CC2D79AF}"/>
                </a:ext>
              </a:extLst>
            </p:cNvPr>
            <p:cNvCxnSpPr/>
            <p:nvPr/>
          </p:nvCxnSpPr>
          <p:spPr>
            <a:xfrm flipH="1">
              <a:off x="5478996" y="2524885"/>
              <a:ext cx="216308" cy="1651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58FDD31-A296-4514-BFBD-281354C94EE2}"/>
                </a:ext>
              </a:extLst>
            </p:cNvPr>
            <p:cNvCxnSpPr/>
            <p:nvPr/>
          </p:nvCxnSpPr>
          <p:spPr>
            <a:xfrm>
              <a:off x="5453497" y="2707211"/>
              <a:ext cx="230554" cy="3301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D704CC6-3394-4C7E-867E-3AE6DCBB4C0E}"/>
                </a:ext>
              </a:extLst>
            </p:cNvPr>
            <p:cNvCxnSpPr/>
            <p:nvPr/>
          </p:nvCxnSpPr>
          <p:spPr>
            <a:xfrm flipV="1">
              <a:off x="5224895" y="2698639"/>
              <a:ext cx="239398" cy="1988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4A4F2C6-3C48-442B-8DDF-D1A464392B52}"/>
                </a:ext>
              </a:extLst>
            </p:cNvPr>
            <p:cNvCxnSpPr/>
            <p:nvPr/>
          </p:nvCxnSpPr>
          <p:spPr>
            <a:xfrm>
              <a:off x="5068710" y="2463690"/>
              <a:ext cx="148576" cy="4337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8342D24-8304-46C1-83E5-247EFD8789DB}"/>
                </a:ext>
              </a:extLst>
            </p:cNvPr>
            <p:cNvCxnSpPr/>
            <p:nvPr/>
          </p:nvCxnSpPr>
          <p:spPr>
            <a:xfrm flipH="1" flipV="1">
              <a:off x="4706937" y="2481047"/>
              <a:ext cx="126834" cy="3429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68B1821-0991-4B86-967C-CCBEE162227F}"/>
                </a:ext>
              </a:extLst>
            </p:cNvPr>
            <p:cNvCxnSpPr/>
            <p:nvPr/>
          </p:nvCxnSpPr>
          <p:spPr>
            <a:xfrm flipV="1">
              <a:off x="4430476" y="2842312"/>
              <a:ext cx="382161" cy="455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D2235F1-48D7-4E06-911A-2F3C0A969467}"/>
                </a:ext>
              </a:extLst>
            </p:cNvPr>
            <p:cNvCxnSpPr/>
            <p:nvPr/>
          </p:nvCxnSpPr>
          <p:spPr>
            <a:xfrm>
              <a:off x="4361042" y="2707211"/>
              <a:ext cx="435607" cy="1241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7033354-9494-43DB-8F0B-47C81D785086}"/>
                </a:ext>
              </a:extLst>
            </p:cNvPr>
            <p:cNvCxnSpPr/>
            <p:nvPr/>
          </p:nvCxnSpPr>
          <p:spPr>
            <a:xfrm flipV="1">
              <a:off x="4847397" y="2702878"/>
              <a:ext cx="594750" cy="1393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6B6F7F5-D83F-4D1A-9D08-E956217A6CAB}"/>
                </a:ext>
              </a:extLst>
            </p:cNvPr>
            <p:cNvCxnSpPr/>
            <p:nvPr/>
          </p:nvCxnSpPr>
          <p:spPr>
            <a:xfrm>
              <a:off x="4839082" y="2851402"/>
              <a:ext cx="381552" cy="517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5385099-D46D-4D6A-97FB-8A9D83FED26A}"/>
                </a:ext>
              </a:extLst>
            </p:cNvPr>
            <p:cNvCxnSpPr/>
            <p:nvPr/>
          </p:nvCxnSpPr>
          <p:spPr>
            <a:xfrm flipH="1" flipV="1">
              <a:off x="4218521" y="2960924"/>
              <a:ext cx="271252" cy="1500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C3FFC2B-00AD-496B-AE13-458566407035}"/>
                </a:ext>
              </a:extLst>
            </p:cNvPr>
            <p:cNvCxnSpPr/>
            <p:nvPr/>
          </p:nvCxnSpPr>
          <p:spPr>
            <a:xfrm flipV="1">
              <a:off x="4074199" y="3108490"/>
              <a:ext cx="389219" cy="2117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C699483-5A95-4453-A674-907D15B6C334}"/>
                </a:ext>
              </a:extLst>
            </p:cNvPr>
            <p:cNvCxnSpPr/>
            <p:nvPr/>
          </p:nvCxnSpPr>
          <p:spPr>
            <a:xfrm>
              <a:off x="4094047" y="3320253"/>
              <a:ext cx="449463" cy="1952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30BCDF-D514-4F49-BFAB-68ABCFF9346C}"/>
                </a:ext>
              </a:extLst>
            </p:cNvPr>
            <p:cNvCxnSpPr/>
            <p:nvPr/>
          </p:nvCxnSpPr>
          <p:spPr>
            <a:xfrm flipV="1">
              <a:off x="4328388" y="3515474"/>
              <a:ext cx="196158" cy="3239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71FC1C3-0354-4386-8567-68D810A848E2}"/>
                </a:ext>
              </a:extLst>
            </p:cNvPr>
            <p:cNvCxnSpPr/>
            <p:nvPr/>
          </p:nvCxnSpPr>
          <p:spPr>
            <a:xfrm flipH="1" flipV="1">
              <a:off x="4527459" y="3516585"/>
              <a:ext cx="111538" cy="40245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66F9509-FB29-461A-A381-41C592A03B8A}"/>
                </a:ext>
              </a:extLst>
            </p:cNvPr>
            <p:cNvCxnSpPr/>
            <p:nvPr/>
          </p:nvCxnSpPr>
          <p:spPr>
            <a:xfrm flipV="1">
              <a:off x="4424690" y="3919041"/>
              <a:ext cx="221589" cy="2609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760F91E-EBB8-4B0D-B405-143C906DF967}"/>
                </a:ext>
              </a:extLst>
            </p:cNvPr>
            <p:cNvCxnSpPr/>
            <p:nvPr/>
          </p:nvCxnSpPr>
          <p:spPr>
            <a:xfrm>
              <a:off x="4653637" y="3928760"/>
              <a:ext cx="210104" cy="2604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29DD018-DF86-407D-8F30-24A526D30D0C}"/>
                </a:ext>
              </a:extLst>
            </p:cNvPr>
            <p:cNvCxnSpPr/>
            <p:nvPr/>
          </p:nvCxnSpPr>
          <p:spPr>
            <a:xfrm flipV="1">
              <a:off x="4846137" y="3623570"/>
              <a:ext cx="0" cy="5564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4339F1-9F6A-4084-98BF-45EFA765A443}"/>
                </a:ext>
              </a:extLst>
            </p:cNvPr>
            <p:cNvCxnSpPr/>
            <p:nvPr/>
          </p:nvCxnSpPr>
          <p:spPr>
            <a:xfrm>
              <a:off x="4833772" y="2842228"/>
              <a:ext cx="0" cy="454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9822C18-391B-4DF7-8DF8-72C0F816FECF}"/>
                </a:ext>
              </a:extLst>
            </p:cNvPr>
            <p:cNvCxnSpPr/>
            <p:nvPr/>
          </p:nvCxnSpPr>
          <p:spPr>
            <a:xfrm>
              <a:off x="4478637" y="3108490"/>
              <a:ext cx="385105" cy="5150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B00A6C7-DD5B-4113-958C-12B91501B481}"/>
                </a:ext>
              </a:extLst>
            </p:cNvPr>
            <p:cNvCxnSpPr/>
            <p:nvPr/>
          </p:nvCxnSpPr>
          <p:spPr>
            <a:xfrm flipH="1" flipV="1">
              <a:off x="4839082" y="3286701"/>
              <a:ext cx="16040" cy="3350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81FCFAC-ED3A-479E-A645-0DB93CC15B9F}"/>
                </a:ext>
              </a:extLst>
            </p:cNvPr>
            <p:cNvCxnSpPr/>
            <p:nvPr/>
          </p:nvCxnSpPr>
          <p:spPr>
            <a:xfrm>
              <a:off x="5237601" y="2912286"/>
              <a:ext cx="74990" cy="3327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7CA2D27-8432-4BEE-A8B6-C32F61F382B1}"/>
                </a:ext>
              </a:extLst>
            </p:cNvPr>
            <p:cNvCxnSpPr/>
            <p:nvPr/>
          </p:nvCxnSpPr>
          <p:spPr>
            <a:xfrm flipV="1">
              <a:off x="5309970" y="2697242"/>
              <a:ext cx="149667" cy="5477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711347-1FE9-4C86-A55F-033CCC958960}"/>
                </a:ext>
              </a:extLst>
            </p:cNvPr>
            <p:cNvCxnSpPr/>
            <p:nvPr/>
          </p:nvCxnSpPr>
          <p:spPr>
            <a:xfrm flipV="1">
              <a:off x="5075792" y="2912286"/>
              <a:ext cx="147850" cy="38394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3BA9A4-83F5-4F1C-9F61-83FFE0DBED7F}"/>
                </a:ext>
              </a:extLst>
            </p:cNvPr>
            <p:cNvCxnSpPr/>
            <p:nvPr/>
          </p:nvCxnSpPr>
          <p:spPr>
            <a:xfrm flipV="1">
              <a:off x="4492595" y="2896742"/>
              <a:ext cx="721372" cy="2014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21FB7FD-F841-48BB-B47F-143DB20C1A33}"/>
                </a:ext>
              </a:extLst>
            </p:cNvPr>
            <p:cNvCxnSpPr/>
            <p:nvPr/>
          </p:nvCxnSpPr>
          <p:spPr>
            <a:xfrm flipH="1" flipV="1">
              <a:off x="4831817" y="3602687"/>
              <a:ext cx="298022" cy="34449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DC2F4EA-36A7-4A13-B1D7-868186B66510}"/>
                </a:ext>
              </a:extLst>
            </p:cNvPr>
            <p:cNvCxnSpPr/>
            <p:nvPr/>
          </p:nvCxnSpPr>
          <p:spPr>
            <a:xfrm flipV="1">
              <a:off x="4867283" y="3935314"/>
              <a:ext cx="264476" cy="2392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9FF9DE2-A60A-44E8-A69C-EFC1389B159E}"/>
                </a:ext>
              </a:extLst>
            </p:cNvPr>
            <p:cNvCxnSpPr/>
            <p:nvPr/>
          </p:nvCxnSpPr>
          <p:spPr>
            <a:xfrm>
              <a:off x="5124054" y="3633289"/>
              <a:ext cx="232173" cy="14075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AC67656-062B-4DC2-B86D-2BA8ABCAC979}"/>
                </a:ext>
              </a:extLst>
            </p:cNvPr>
            <p:cNvCxnSpPr/>
            <p:nvPr/>
          </p:nvCxnSpPr>
          <p:spPr>
            <a:xfrm flipH="1">
              <a:off x="5124054" y="3640379"/>
              <a:ext cx="7706" cy="3057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5B84FB1-B1C7-4E20-88DD-6AFD3E8C21BC}"/>
                </a:ext>
              </a:extLst>
            </p:cNvPr>
            <p:cNvCxnSpPr/>
            <p:nvPr/>
          </p:nvCxnSpPr>
          <p:spPr>
            <a:xfrm>
              <a:off x="5066037" y="3299398"/>
              <a:ext cx="70522" cy="34098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4FBEFEF-13A7-44C9-9DA5-9B6CD915802F}"/>
                </a:ext>
              </a:extLst>
            </p:cNvPr>
            <p:cNvCxnSpPr/>
            <p:nvPr/>
          </p:nvCxnSpPr>
          <p:spPr>
            <a:xfrm flipV="1">
              <a:off x="4536586" y="3302786"/>
              <a:ext cx="302466" cy="20659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8DC9ADA-9495-4BA7-920D-F43C03B25E1E}"/>
                </a:ext>
              </a:extLst>
            </p:cNvPr>
            <p:cNvCxnSpPr/>
            <p:nvPr/>
          </p:nvCxnSpPr>
          <p:spPr>
            <a:xfrm>
              <a:off x="4471353" y="3110593"/>
              <a:ext cx="381567" cy="1950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43EBD33-4BDA-40AB-9AB3-2F0D101FA286}"/>
                </a:ext>
              </a:extLst>
            </p:cNvPr>
            <p:cNvCxnSpPr/>
            <p:nvPr/>
          </p:nvCxnSpPr>
          <p:spPr>
            <a:xfrm>
              <a:off x="4845383" y="3293424"/>
              <a:ext cx="22179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8C9985-4185-4E62-8DED-0C279E89196F}"/>
                </a:ext>
              </a:extLst>
            </p:cNvPr>
            <p:cNvCxnSpPr/>
            <p:nvPr/>
          </p:nvCxnSpPr>
          <p:spPr>
            <a:xfrm flipV="1">
              <a:off x="4863741" y="3285590"/>
              <a:ext cx="212051" cy="3272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BD685E4-8ABE-4BAD-BA0A-148976B72DBC}"/>
                </a:ext>
              </a:extLst>
            </p:cNvPr>
            <p:cNvCxnSpPr/>
            <p:nvPr/>
          </p:nvCxnSpPr>
          <p:spPr>
            <a:xfrm flipV="1">
              <a:off x="4648399" y="3615797"/>
              <a:ext cx="182584" cy="31703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578A52B-9D15-4072-8232-16EEE56BEA74}"/>
                </a:ext>
              </a:extLst>
            </p:cNvPr>
            <p:cNvCxnSpPr/>
            <p:nvPr/>
          </p:nvCxnSpPr>
          <p:spPr>
            <a:xfrm flipV="1">
              <a:off x="4322489" y="3599522"/>
              <a:ext cx="521515" cy="2688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31FC21B-8233-4B16-A262-285F974222B5}"/>
                </a:ext>
              </a:extLst>
            </p:cNvPr>
            <p:cNvCxnSpPr/>
            <p:nvPr/>
          </p:nvCxnSpPr>
          <p:spPr>
            <a:xfrm>
              <a:off x="4335280" y="3875589"/>
              <a:ext cx="792423" cy="715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CE13538-2AA2-44BE-AF4A-5BDA7A703BB4}"/>
                </a:ext>
              </a:extLst>
            </p:cNvPr>
            <p:cNvCxnSpPr/>
            <p:nvPr/>
          </p:nvCxnSpPr>
          <p:spPr>
            <a:xfrm flipH="1">
              <a:off x="5129839" y="3443377"/>
              <a:ext cx="386957" cy="20965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ABE7FCF-2D18-4BF3-A4F6-E62648265020}"/>
                </a:ext>
              </a:extLst>
            </p:cNvPr>
            <p:cNvCxnSpPr/>
            <p:nvPr/>
          </p:nvCxnSpPr>
          <p:spPr>
            <a:xfrm flipV="1">
              <a:off x="4535655" y="3457500"/>
              <a:ext cx="986928" cy="5474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6BB3C7-0778-440D-A381-CF8BA8E68621}"/>
                </a:ext>
              </a:extLst>
            </p:cNvPr>
            <p:cNvCxnSpPr/>
            <p:nvPr/>
          </p:nvCxnSpPr>
          <p:spPr>
            <a:xfrm>
              <a:off x="4433412" y="4173313"/>
              <a:ext cx="421711" cy="776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43553A-5B28-431A-B5EA-4845D60F87C7}"/>
                </a:ext>
              </a:extLst>
            </p:cNvPr>
            <p:cNvCxnSpPr/>
            <p:nvPr/>
          </p:nvCxnSpPr>
          <p:spPr>
            <a:xfrm>
              <a:off x="4860361" y="4176674"/>
              <a:ext cx="253168" cy="81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8826F6B-BEDC-4C7F-BDD5-74876071CFDC}"/>
                </a:ext>
              </a:extLst>
            </p:cNvPr>
            <p:cNvCxnSpPr/>
            <p:nvPr/>
          </p:nvCxnSpPr>
          <p:spPr>
            <a:xfrm flipV="1">
              <a:off x="5115534" y="4139245"/>
              <a:ext cx="204720" cy="489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336A455-C009-4AA3-821B-C61758F12CC7}"/>
                </a:ext>
              </a:extLst>
            </p:cNvPr>
            <p:cNvCxnSpPr/>
            <p:nvPr/>
          </p:nvCxnSpPr>
          <p:spPr>
            <a:xfrm flipH="1">
              <a:off x="5113530" y="3935314"/>
              <a:ext cx="9604" cy="2457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48D0644-6372-4B04-87B4-3591A46FDC67}"/>
                </a:ext>
              </a:extLst>
            </p:cNvPr>
            <p:cNvCxnSpPr/>
            <p:nvPr/>
          </p:nvCxnSpPr>
          <p:spPr>
            <a:xfrm>
              <a:off x="5124644" y="3936295"/>
              <a:ext cx="181239" cy="2029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CA69077-0854-4E65-A607-18EEF0751CCF}"/>
                </a:ext>
              </a:extLst>
            </p:cNvPr>
            <p:cNvCxnSpPr/>
            <p:nvPr/>
          </p:nvCxnSpPr>
          <p:spPr>
            <a:xfrm flipV="1">
              <a:off x="5140493" y="3784358"/>
              <a:ext cx="225037" cy="15737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A8CE6D3-D27E-4BF0-96C3-6D7D06F71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5924" y="2476194"/>
              <a:ext cx="111597" cy="111597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5FB540F-9701-4CEB-9BCC-8B5DD9592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7282" y="2066089"/>
              <a:ext cx="139496" cy="1394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1363C00-FA8A-486F-98E9-680382CDA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3721" y="3382488"/>
              <a:ext cx="111597" cy="111597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0EDAD3-DACD-473C-B920-55C568D7E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8241" y="1946452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EF96A24-D971-4959-BE0F-F01A971644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7086" y="4133075"/>
              <a:ext cx="96758" cy="96758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C4AA588-D042-411E-8D25-14C6B5261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7260" y="2297644"/>
              <a:ext cx="96758" cy="967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B806A1B-9B29-4730-9E50-2515B970D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7081" y="2141452"/>
              <a:ext cx="120672" cy="120672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3A609B1-893A-46B4-BF75-29BC53497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7222" y="4131654"/>
              <a:ext cx="96758" cy="96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1A8473-9291-44E3-B488-E450175438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3272" y="3819474"/>
              <a:ext cx="120672" cy="12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17E916-2F2D-46C5-9F6F-8AD85A992A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0225" y="2741895"/>
              <a:ext cx="183273" cy="1832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EC33B95-B9B8-4D3D-9203-19FFF89DB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0080" y="3062648"/>
              <a:ext cx="126638" cy="1266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9F8C21C-60BB-4425-9A9F-74AC02470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4667" y="2835192"/>
              <a:ext cx="96758" cy="967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9821A4-37FD-4B5C-8F80-539922A4C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0123" y="3252149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594E07-31B5-426E-B2C4-325DAFD11D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5495" y="2865498"/>
              <a:ext cx="96758" cy="96758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AFEAEE6-2D41-4850-8E4E-2ECC611AC5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0280" y="2444354"/>
              <a:ext cx="96758" cy="9675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0EF92B-530C-4181-AC79-859A939CD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0039" y="4149949"/>
              <a:ext cx="78463" cy="78463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15DF3E4-0400-4A7D-A318-848C9B67D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4492" y="4119697"/>
              <a:ext cx="120672" cy="12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8D6FD2C-5B21-4827-8294-4DD3F414D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3430" y="3879810"/>
              <a:ext cx="120672" cy="12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E606865-2367-433B-A6E7-D8A9EB8D5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66473" y="3496412"/>
              <a:ext cx="183273" cy="1832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12FFC1B-BC14-4D51-8AF9-25E2F3444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4791" y="3222270"/>
              <a:ext cx="126638" cy="1266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234105E-8DAC-4C09-B80F-EFEC52A60C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897" y="2913877"/>
              <a:ext cx="96758" cy="96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9DBF400-FCFF-45CE-BC2D-DF5723500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3608" y="2643684"/>
              <a:ext cx="120672" cy="1206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5B9DE0B-1F13-40B3-BD8F-75244B36B1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94268" y="2386239"/>
              <a:ext cx="120672" cy="120672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4486704-18BA-455E-8D24-9EC256AE62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8898" y="2643684"/>
              <a:ext cx="120672" cy="12067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BD990EF-512F-4543-A3B2-A06818C08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59133" y="3175560"/>
              <a:ext cx="120672" cy="120672"/>
            </a:xfrm>
            <a:prstGeom prst="ellipse">
              <a:avLst/>
            </a:prstGeom>
            <a:solidFill>
              <a:srgbClr val="51508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3808766-6576-4C51-BE53-AF092AD8F9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021" y="3440054"/>
              <a:ext cx="120672" cy="1206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D45ECDE-3389-4EA4-BFAB-F8928BF4C6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1336" y="3592828"/>
              <a:ext cx="78463" cy="784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B213236-D0C4-44CB-8D38-A05D59E59C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4948" y="3879810"/>
              <a:ext cx="78463" cy="784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5B9D17-AEEE-4B73-9A53-A036CEEF4D5D}"/>
                </a:ext>
              </a:extLst>
            </p:cNvPr>
            <p:cNvSpPr>
              <a:spLocks/>
            </p:cNvSpPr>
            <p:nvPr/>
          </p:nvSpPr>
          <p:spPr>
            <a:xfrm>
              <a:off x="5606694" y="2965575"/>
              <a:ext cx="150790" cy="150790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9EB28CA-B3A7-46B4-B6B1-727CAFD23A96}"/>
                </a:ext>
              </a:extLst>
            </p:cNvPr>
            <p:cNvSpPr>
              <a:spLocks/>
            </p:cNvSpPr>
            <p:nvPr/>
          </p:nvSpPr>
          <p:spPr>
            <a:xfrm>
              <a:off x="5274368" y="3693847"/>
              <a:ext cx="150790" cy="150790"/>
            </a:xfrm>
            <a:prstGeom prst="ellipse">
              <a:avLst/>
            </a:prstGeom>
            <a:solidFill>
              <a:srgbClr val="2F2C4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C37E7CC-BA6B-4E29-840D-96EC7ADCE702}"/>
                </a:ext>
              </a:extLst>
            </p:cNvPr>
            <p:cNvSpPr>
              <a:spLocks/>
            </p:cNvSpPr>
            <p:nvPr/>
          </p:nvSpPr>
          <p:spPr>
            <a:xfrm>
              <a:off x="3985621" y="3217193"/>
              <a:ext cx="150790" cy="15079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E20C36B-5F9B-4E4D-8244-99B63809B66B}"/>
                </a:ext>
              </a:extLst>
            </p:cNvPr>
            <p:cNvSpPr>
              <a:spLocks/>
            </p:cNvSpPr>
            <p:nvPr/>
          </p:nvSpPr>
          <p:spPr>
            <a:xfrm>
              <a:off x="3870032" y="2681558"/>
              <a:ext cx="150790" cy="150790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Freeform 70">
              <a:extLst>
                <a:ext uri="{FF2B5EF4-FFF2-40B4-BE49-F238E27FC236}">
                  <a16:creationId xmlns:a16="http://schemas.microsoft.com/office/drawing/2014/main" id="{34A7F449-947D-4C89-8096-30B19A0FC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557" y="4304162"/>
              <a:ext cx="783863" cy="687467"/>
            </a:xfrm>
            <a:custGeom>
              <a:avLst/>
              <a:gdLst>
                <a:gd name="T0" fmla="*/ 631 w 642"/>
                <a:gd name="T1" fmla="*/ 419 h 563"/>
                <a:gd name="T2" fmla="*/ 616 w 642"/>
                <a:gd name="T3" fmla="*/ 371 h 563"/>
                <a:gd name="T4" fmla="*/ 608 w 642"/>
                <a:gd name="T5" fmla="*/ 354 h 563"/>
                <a:gd name="T6" fmla="*/ 634 w 642"/>
                <a:gd name="T7" fmla="*/ 328 h 563"/>
                <a:gd name="T8" fmla="*/ 634 w 642"/>
                <a:gd name="T9" fmla="*/ 328 h 563"/>
                <a:gd name="T10" fmla="*/ 634 w 642"/>
                <a:gd name="T11" fmla="*/ 291 h 563"/>
                <a:gd name="T12" fmla="*/ 634 w 642"/>
                <a:gd name="T13" fmla="*/ 291 h 563"/>
                <a:gd name="T14" fmla="*/ 608 w 642"/>
                <a:gd name="T15" fmla="*/ 265 h 563"/>
                <a:gd name="T16" fmla="*/ 634 w 642"/>
                <a:gd name="T17" fmla="*/ 239 h 563"/>
                <a:gd name="T18" fmla="*/ 634 w 642"/>
                <a:gd name="T19" fmla="*/ 239 h 563"/>
                <a:gd name="T20" fmla="*/ 616 w 642"/>
                <a:gd name="T21" fmla="*/ 194 h 563"/>
                <a:gd name="T22" fmla="*/ 608 w 642"/>
                <a:gd name="T23" fmla="*/ 176 h 563"/>
                <a:gd name="T24" fmla="*/ 634 w 642"/>
                <a:gd name="T25" fmla="*/ 150 h 563"/>
                <a:gd name="T26" fmla="*/ 634 w 642"/>
                <a:gd name="T27" fmla="*/ 150 h 563"/>
                <a:gd name="T28" fmla="*/ 616 w 642"/>
                <a:gd name="T29" fmla="*/ 105 h 563"/>
                <a:gd name="T30" fmla="*/ 608 w 642"/>
                <a:gd name="T31" fmla="*/ 87 h 563"/>
                <a:gd name="T32" fmla="*/ 634 w 642"/>
                <a:gd name="T33" fmla="*/ 0 h 563"/>
                <a:gd name="T34" fmla="*/ 8 w 642"/>
                <a:gd name="T35" fmla="*/ 93 h 563"/>
                <a:gd name="T36" fmla="*/ 34 w 642"/>
                <a:gd name="T37" fmla="*/ 119 h 563"/>
                <a:gd name="T38" fmla="*/ 8 w 642"/>
                <a:gd name="T39" fmla="*/ 145 h 563"/>
                <a:gd name="T40" fmla="*/ 8 w 642"/>
                <a:gd name="T41" fmla="*/ 145 h 563"/>
                <a:gd name="T42" fmla="*/ 0 w 642"/>
                <a:gd name="T43" fmla="*/ 164 h 563"/>
                <a:gd name="T44" fmla="*/ 26 w 642"/>
                <a:gd name="T45" fmla="*/ 190 h 563"/>
                <a:gd name="T46" fmla="*/ 34 w 642"/>
                <a:gd name="T47" fmla="*/ 208 h 563"/>
                <a:gd name="T48" fmla="*/ 26 w 642"/>
                <a:gd name="T49" fmla="*/ 227 h 563"/>
                <a:gd name="T50" fmla="*/ 8 w 642"/>
                <a:gd name="T51" fmla="*/ 271 h 563"/>
                <a:gd name="T52" fmla="*/ 26 w 642"/>
                <a:gd name="T53" fmla="*/ 279 h 563"/>
                <a:gd name="T54" fmla="*/ 34 w 642"/>
                <a:gd name="T55" fmla="*/ 297 h 563"/>
                <a:gd name="T56" fmla="*/ 26 w 642"/>
                <a:gd name="T57" fmla="*/ 315 h 563"/>
                <a:gd name="T58" fmla="*/ 26 w 642"/>
                <a:gd name="T59" fmla="*/ 367 h 563"/>
                <a:gd name="T60" fmla="*/ 34 w 642"/>
                <a:gd name="T61" fmla="*/ 386 h 563"/>
                <a:gd name="T62" fmla="*/ 8 w 642"/>
                <a:gd name="T63" fmla="*/ 412 h 563"/>
                <a:gd name="T64" fmla="*/ 7 w 642"/>
                <a:gd name="T65" fmla="*/ 416 h 563"/>
                <a:gd name="T66" fmla="*/ 154 w 642"/>
                <a:gd name="T67" fmla="*/ 548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2" h="563">
                  <a:moveTo>
                    <a:pt x="496" y="542"/>
                  </a:moveTo>
                  <a:cubicBezTo>
                    <a:pt x="631" y="419"/>
                    <a:pt x="631" y="419"/>
                    <a:pt x="631" y="419"/>
                  </a:cubicBezTo>
                  <a:cubicBezTo>
                    <a:pt x="638" y="414"/>
                    <a:pt x="642" y="406"/>
                    <a:pt x="642" y="397"/>
                  </a:cubicBezTo>
                  <a:cubicBezTo>
                    <a:pt x="642" y="383"/>
                    <a:pt x="631" y="371"/>
                    <a:pt x="616" y="371"/>
                  </a:cubicBezTo>
                  <a:cubicBezTo>
                    <a:pt x="616" y="371"/>
                    <a:pt x="615" y="371"/>
                    <a:pt x="615" y="371"/>
                  </a:cubicBezTo>
                  <a:cubicBezTo>
                    <a:pt x="611" y="367"/>
                    <a:pt x="608" y="361"/>
                    <a:pt x="608" y="354"/>
                  </a:cubicBezTo>
                  <a:cubicBezTo>
                    <a:pt x="608" y="347"/>
                    <a:pt x="611" y="340"/>
                    <a:pt x="616" y="335"/>
                  </a:cubicBezTo>
                  <a:cubicBezTo>
                    <a:pt x="623" y="335"/>
                    <a:pt x="629" y="332"/>
                    <a:pt x="634" y="328"/>
                  </a:cubicBezTo>
                  <a:cubicBezTo>
                    <a:pt x="634" y="328"/>
                    <a:pt x="634" y="328"/>
                    <a:pt x="634" y="328"/>
                  </a:cubicBezTo>
                  <a:cubicBezTo>
                    <a:pt x="634" y="328"/>
                    <a:pt x="634" y="328"/>
                    <a:pt x="634" y="328"/>
                  </a:cubicBezTo>
                  <a:cubicBezTo>
                    <a:pt x="638" y="323"/>
                    <a:pt x="641" y="317"/>
                    <a:pt x="641" y="309"/>
                  </a:cubicBezTo>
                  <a:cubicBezTo>
                    <a:pt x="641" y="302"/>
                    <a:pt x="638" y="296"/>
                    <a:pt x="634" y="291"/>
                  </a:cubicBezTo>
                  <a:cubicBezTo>
                    <a:pt x="634" y="291"/>
                    <a:pt x="634" y="291"/>
                    <a:pt x="634" y="291"/>
                  </a:cubicBezTo>
                  <a:cubicBezTo>
                    <a:pt x="634" y="291"/>
                    <a:pt x="634" y="291"/>
                    <a:pt x="634" y="291"/>
                  </a:cubicBezTo>
                  <a:cubicBezTo>
                    <a:pt x="629" y="286"/>
                    <a:pt x="623" y="284"/>
                    <a:pt x="616" y="283"/>
                  </a:cubicBezTo>
                  <a:cubicBezTo>
                    <a:pt x="611" y="279"/>
                    <a:pt x="608" y="272"/>
                    <a:pt x="608" y="265"/>
                  </a:cubicBezTo>
                  <a:cubicBezTo>
                    <a:pt x="608" y="257"/>
                    <a:pt x="611" y="250"/>
                    <a:pt x="617" y="246"/>
                  </a:cubicBezTo>
                  <a:cubicBezTo>
                    <a:pt x="623" y="246"/>
                    <a:pt x="629" y="243"/>
                    <a:pt x="634" y="239"/>
                  </a:cubicBezTo>
                  <a:cubicBezTo>
                    <a:pt x="634" y="239"/>
                    <a:pt x="634" y="239"/>
                    <a:pt x="634" y="239"/>
                  </a:cubicBezTo>
                  <a:cubicBezTo>
                    <a:pt x="634" y="239"/>
                    <a:pt x="634" y="239"/>
                    <a:pt x="634" y="239"/>
                  </a:cubicBezTo>
                  <a:cubicBezTo>
                    <a:pt x="639" y="234"/>
                    <a:pt x="642" y="227"/>
                    <a:pt x="642" y="220"/>
                  </a:cubicBezTo>
                  <a:cubicBezTo>
                    <a:pt x="642" y="205"/>
                    <a:pt x="631" y="194"/>
                    <a:pt x="616" y="194"/>
                  </a:cubicBezTo>
                  <a:cubicBezTo>
                    <a:pt x="616" y="194"/>
                    <a:pt x="615" y="194"/>
                    <a:pt x="615" y="194"/>
                  </a:cubicBezTo>
                  <a:cubicBezTo>
                    <a:pt x="611" y="189"/>
                    <a:pt x="608" y="183"/>
                    <a:pt x="608" y="176"/>
                  </a:cubicBezTo>
                  <a:cubicBezTo>
                    <a:pt x="608" y="169"/>
                    <a:pt x="611" y="162"/>
                    <a:pt x="617" y="157"/>
                  </a:cubicBezTo>
                  <a:cubicBezTo>
                    <a:pt x="623" y="157"/>
                    <a:pt x="629" y="154"/>
                    <a:pt x="634" y="150"/>
                  </a:cubicBezTo>
                  <a:cubicBezTo>
                    <a:pt x="634" y="150"/>
                    <a:pt x="634" y="150"/>
                    <a:pt x="634" y="150"/>
                  </a:cubicBezTo>
                  <a:cubicBezTo>
                    <a:pt x="634" y="150"/>
                    <a:pt x="634" y="150"/>
                    <a:pt x="634" y="150"/>
                  </a:cubicBezTo>
                  <a:cubicBezTo>
                    <a:pt x="639" y="145"/>
                    <a:pt x="642" y="139"/>
                    <a:pt x="642" y="131"/>
                  </a:cubicBezTo>
                  <a:cubicBezTo>
                    <a:pt x="642" y="117"/>
                    <a:pt x="631" y="105"/>
                    <a:pt x="616" y="105"/>
                  </a:cubicBezTo>
                  <a:cubicBezTo>
                    <a:pt x="616" y="105"/>
                    <a:pt x="615" y="105"/>
                    <a:pt x="615" y="105"/>
                  </a:cubicBezTo>
                  <a:cubicBezTo>
                    <a:pt x="611" y="100"/>
                    <a:pt x="608" y="94"/>
                    <a:pt x="608" y="87"/>
                  </a:cubicBezTo>
                  <a:cubicBezTo>
                    <a:pt x="608" y="73"/>
                    <a:pt x="620" y="62"/>
                    <a:pt x="634" y="62"/>
                  </a:cubicBezTo>
                  <a:cubicBezTo>
                    <a:pt x="634" y="0"/>
                    <a:pt x="634" y="0"/>
                    <a:pt x="63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22" y="93"/>
                    <a:pt x="34" y="105"/>
                    <a:pt x="34" y="119"/>
                  </a:cubicBezTo>
                  <a:cubicBezTo>
                    <a:pt x="34" y="127"/>
                    <a:pt x="31" y="133"/>
                    <a:pt x="26" y="138"/>
                  </a:cubicBezTo>
                  <a:cubicBezTo>
                    <a:pt x="19" y="138"/>
                    <a:pt x="12" y="141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3" y="150"/>
                    <a:pt x="0" y="157"/>
                    <a:pt x="0" y="164"/>
                  </a:cubicBezTo>
                  <a:cubicBezTo>
                    <a:pt x="0" y="171"/>
                    <a:pt x="3" y="177"/>
                    <a:pt x="8" y="182"/>
                  </a:cubicBezTo>
                  <a:cubicBezTo>
                    <a:pt x="12" y="187"/>
                    <a:pt x="19" y="190"/>
                    <a:pt x="26" y="190"/>
                  </a:cubicBezTo>
                  <a:cubicBezTo>
                    <a:pt x="26" y="190"/>
                    <a:pt x="26" y="190"/>
                    <a:pt x="26" y="190"/>
                  </a:cubicBezTo>
                  <a:cubicBezTo>
                    <a:pt x="31" y="194"/>
                    <a:pt x="34" y="201"/>
                    <a:pt x="34" y="208"/>
                  </a:cubicBezTo>
                  <a:cubicBezTo>
                    <a:pt x="34" y="215"/>
                    <a:pt x="31" y="222"/>
                    <a:pt x="26" y="227"/>
                  </a:cubicBezTo>
                  <a:cubicBezTo>
                    <a:pt x="26" y="227"/>
                    <a:pt x="26" y="227"/>
                    <a:pt x="26" y="227"/>
                  </a:cubicBezTo>
                  <a:cubicBezTo>
                    <a:pt x="11" y="227"/>
                    <a:pt x="0" y="238"/>
                    <a:pt x="0" y="253"/>
                  </a:cubicBezTo>
                  <a:cubicBezTo>
                    <a:pt x="0" y="260"/>
                    <a:pt x="3" y="266"/>
                    <a:pt x="8" y="271"/>
                  </a:cubicBezTo>
                  <a:cubicBezTo>
                    <a:pt x="8" y="271"/>
                    <a:pt x="8" y="271"/>
                    <a:pt x="8" y="271"/>
                  </a:cubicBezTo>
                  <a:cubicBezTo>
                    <a:pt x="12" y="276"/>
                    <a:pt x="19" y="279"/>
                    <a:pt x="26" y="279"/>
                  </a:cubicBezTo>
                  <a:cubicBezTo>
                    <a:pt x="26" y="279"/>
                    <a:pt x="26" y="279"/>
                    <a:pt x="26" y="279"/>
                  </a:cubicBezTo>
                  <a:cubicBezTo>
                    <a:pt x="31" y="283"/>
                    <a:pt x="34" y="290"/>
                    <a:pt x="34" y="297"/>
                  </a:cubicBezTo>
                  <a:cubicBezTo>
                    <a:pt x="34" y="304"/>
                    <a:pt x="31" y="311"/>
                    <a:pt x="26" y="315"/>
                  </a:cubicBezTo>
                  <a:cubicBezTo>
                    <a:pt x="26" y="315"/>
                    <a:pt x="26" y="315"/>
                    <a:pt x="26" y="315"/>
                  </a:cubicBezTo>
                  <a:cubicBezTo>
                    <a:pt x="11" y="315"/>
                    <a:pt x="0" y="327"/>
                    <a:pt x="0" y="341"/>
                  </a:cubicBezTo>
                  <a:cubicBezTo>
                    <a:pt x="0" y="356"/>
                    <a:pt x="11" y="367"/>
                    <a:pt x="26" y="367"/>
                  </a:cubicBezTo>
                  <a:cubicBezTo>
                    <a:pt x="26" y="367"/>
                    <a:pt x="26" y="367"/>
                    <a:pt x="26" y="367"/>
                  </a:cubicBezTo>
                  <a:cubicBezTo>
                    <a:pt x="31" y="372"/>
                    <a:pt x="34" y="379"/>
                    <a:pt x="34" y="386"/>
                  </a:cubicBezTo>
                  <a:cubicBezTo>
                    <a:pt x="34" y="400"/>
                    <a:pt x="22" y="412"/>
                    <a:pt x="8" y="412"/>
                  </a:cubicBezTo>
                  <a:cubicBezTo>
                    <a:pt x="8" y="412"/>
                    <a:pt x="8" y="412"/>
                    <a:pt x="8" y="412"/>
                  </a:cubicBezTo>
                  <a:cubicBezTo>
                    <a:pt x="8" y="414"/>
                    <a:pt x="8" y="414"/>
                    <a:pt x="8" y="414"/>
                  </a:cubicBezTo>
                  <a:cubicBezTo>
                    <a:pt x="7" y="416"/>
                    <a:pt x="7" y="416"/>
                    <a:pt x="7" y="416"/>
                  </a:cubicBezTo>
                  <a:cubicBezTo>
                    <a:pt x="8" y="416"/>
                    <a:pt x="8" y="416"/>
                    <a:pt x="8" y="416"/>
                  </a:cubicBezTo>
                  <a:cubicBezTo>
                    <a:pt x="154" y="548"/>
                    <a:pt x="154" y="548"/>
                    <a:pt x="154" y="548"/>
                  </a:cubicBezTo>
                  <a:cubicBezTo>
                    <a:pt x="237" y="558"/>
                    <a:pt x="354" y="563"/>
                    <a:pt x="496" y="5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  <p:sp>
          <p:nvSpPr>
            <p:cNvPr id="43" name="Freeform 71">
              <a:extLst>
                <a:ext uri="{FF2B5EF4-FFF2-40B4-BE49-F238E27FC236}">
                  <a16:creationId xmlns:a16="http://schemas.microsoft.com/office/drawing/2014/main" id="{7BEAACB3-F611-4543-8A4C-61FB435CE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515" y="4712702"/>
              <a:ext cx="723725" cy="139982"/>
            </a:xfrm>
            <a:custGeom>
              <a:avLst/>
              <a:gdLst>
                <a:gd name="T0" fmla="*/ 4 w 593"/>
                <a:gd name="T1" fmla="*/ 33 h 115"/>
                <a:gd name="T2" fmla="*/ 593 w 593"/>
                <a:gd name="T3" fmla="*/ 0 h 115"/>
                <a:gd name="T4" fmla="*/ 593 w 593"/>
                <a:gd name="T5" fmla="*/ 37 h 115"/>
                <a:gd name="T6" fmla="*/ 0 w 593"/>
                <a:gd name="T7" fmla="*/ 73 h 115"/>
                <a:gd name="T8" fmla="*/ 4 w 593"/>
                <a:gd name="T9" fmla="*/ 3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5">
                  <a:moveTo>
                    <a:pt x="4" y="33"/>
                  </a:moveTo>
                  <a:cubicBezTo>
                    <a:pt x="4" y="33"/>
                    <a:pt x="351" y="66"/>
                    <a:pt x="593" y="0"/>
                  </a:cubicBezTo>
                  <a:cubicBezTo>
                    <a:pt x="593" y="0"/>
                    <a:pt x="578" y="21"/>
                    <a:pt x="593" y="37"/>
                  </a:cubicBezTo>
                  <a:cubicBezTo>
                    <a:pt x="593" y="37"/>
                    <a:pt x="347" y="115"/>
                    <a:pt x="0" y="73"/>
                  </a:cubicBezTo>
                  <a:cubicBezTo>
                    <a:pt x="0" y="73"/>
                    <a:pt x="24" y="58"/>
                    <a:pt x="4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  <p:sp>
          <p:nvSpPr>
            <p:cNvPr id="44" name="Freeform 72">
              <a:extLst>
                <a:ext uri="{FF2B5EF4-FFF2-40B4-BE49-F238E27FC236}">
                  <a16:creationId xmlns:a16="http://schemas.microsoft.com/office/drawing/2014/main" id="{3A079F64-D42B-4078-8948-9D53D3588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515" y="4603827"/>
              <a:ext cx="722689" cy="138945"/>
            </a:xfrm>
            <a:custGeom>
              <a:avLst/>
              <a:gdLst>
                <a:gd name="T0" fmla="*/ 3 w 592"/>
                <a:gd name="T1" fmla="*/ 33 h 114"/>
                <a:gd name="T2" fmla="*/ 592 w 592"/>
                <a:gd name="T3" fmla="*/ 0 h 114"/>
                <a:gd name="T4" fmla="*/ 592 w 592"/>
                <a:gd name="T5" fmla="*/ 37 h 114"/>
                <a:gd name="T6" fmla="*/ 0 w 592"/>
                <a:gd name="T7" fmla="*/ 72 h 114"/>
                <a:gd name="T8" fmla="*/ 3 w 592"/>
                <a:gd name="T9" fmla="*/ 3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114">
                  <a:moveTo>
                    <a:pt x="3" y="33"/>
                  </a:moveTo>
                  <a:cubicBezTo>
                    <a:pt x="3" y="33"/>
                    <a:pt x="351" y="65"/>
                    <a:pt x="592" y="0"/>
                  </a:cubicBezTo>
                  <a:cubicBezTo>
                    <a:pt x="592" y="0"/>
                    <a:pt x="577" y="20"/>
                    <a:pt x="592" y="37"/>
                  </a:cubicBezTo>
                  <a:cubicBezTo>
                    <a:pt x="592" y="37"/>
                    <a:pt x="347" y="114"/>
                    <a:pt x="0" y="72"/>
                  </a:cubicBezTo>
                  <a:cubicBezTo>
                    <a:pt x="0" y="72"/>
                    <a:pt x="23" y="58"/>
                    <a:pt x="3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A6461369-891D-45DD-B095-DF5C38BB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442" y="4494952"/>
              <a:ext cx="724763" cy="138945"/>
            </a:xfrm>
            <a:custGeom>
              <a:avLst/>
              <a:gdLst>
                <a:gd name="T0" fmla="*/ 3 w 593"/>
                <a:gd name="T1" fmla="*/ 32 h 114"/>
                <a:gd name="T2" fmla="*/ 593 w 593"/>
                <a:gd name="T3" fmla="*/ 0 h 114"/>
                <a:gd name="T4" fmla="*/ 593 w 593"/>
                <a:gd name="T5" fmla="*/ 36 h 114"/>
                <a:gd name="T6" fmla="*/ 0 w 593"/>
                <a:gd name="T7" fmla="*/ 72 h 114"/>
                <a:gd name="T8" fmla="*/ 3 w 593"/>
                <a:gd name="T9" fmla="*/ 3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4">
                  <a:moveTo>
                    <a:pt x="3" y="32"/>
                  </a:moveTo>
                  <a:cubicBezTo>
                    <a:pt x="3" y="32"/>
                    <a:pt x="351" y="65"/>
                    <a:pt x="593" y="0"/>
                  </a:cubicBezTo>
                  <a:cubicBezTo>
                    <a:pt x="593" y="0"/>
                    <a:pt x="577" y="20"/>
                    <a:pt x="593" y="36"/>
                  </a:cubicBezTo>
                  <a:cubicBezTo>
                    <a:pt x="593" y="36"/>
                    <a:pt x="347" y="114"/>
                    <a:pt x="0" y="72"/>
                  </a:cubicBezTo>
                  <a:cubicBezTo>
                    <a:pt x="0" y="72"/>
                    <a:pt x="23" y="58"/>
                    <a:pt x="3" y="32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4895EAC5-14E0-497D-B8A3-4A675C790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405" y="4385041"/>
              <a:ext cx="724763" cy="139982"/>
            </a:xfrm>
            <a:custGeom>
              <a:avLst/>
              <a:gdLst>
                <a:gd name="T0" fmla="*/ 4 w 593"/>
                <a:gd name="T1" fmla="*/ 33 h 115"/>
                <a:gd name="T2" fmla="*/ 593 w 593"/>
                <a:gd name="T3" fmla="*/ 0 h 115"/>
                <a:gd name="T4" fmla="*/ 593 w 593"/>
                <a:gd name="T5" fmla="*/ 37 h 115"/>
                <a:gd name="T6" fmla="*/ 0 w 593"/>
                <a:gd name="T7" fmla="*/ 73 h 115"/>
                <a:gd name="T8" fmla="*/ 4 w 593"/>
                <a:gd name="T9" fmla="*/ 3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15">
                  <a:moveTo>
                    <a:pt x="4" y="33"/>
                  </a:moveTo>
                  <a:cubicBezTo>
                    <a:pt x="4" y="33"/>
                    <a:pt x="351" y="66"/>
                    <a:pt x="593" y="0"/>
                  </a:cubicBezTo>
                  <a:cubicBezTo>
                    <a:pt x="593" y="0"/>
                    <a:pt x="577" y="21"/>
                    <a:pt x="593" y="37"/>
                  </a:cubicBezTo>
                  <a:cubicBezTo>
                    <a:pt x="593" y="37"/>
                    <a:pt x="347" y="115"/>
                    <a:pt x="0" y="73"/>
                  </a:cubicBezTo>
                  <a:cubicBezTo>
                    <a:pt x="0" y="73"/>
                    <a:pt x="24" y="58"/>
                    <a:pt x="4" y="3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ADEBE517-71E1-4E11-B533-CC3BA1F4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228" y="4966743"/>
              <a:ext cx="417853" cy="106801"/>
            </a:xfrm>
            <a:custGeom>
              <a:avLst/>
              <a:gdLst>
                <a:gd name="T0" fmla="*/ 0 w 342"/>
                <a:gd name="T1" fmla="*/ 6 h 88"/>
                <a:gd name="T2" fmla="*/ 49 w 342"/>
                <a:gd name="T3" fmla="*/ 50 h 88"/>
                <a:gd name="T4" fmla="*/ 167 w 342"/>
                <a:gd name="T5" fmla="*/ 88 h 88"/>
                <a:gd name="T6" fmla="*/ 172 w 342"/>
                <a:gd name="T7" fmla="*/ 88 h 88"/>
                <a:gd name="T8" fmla="*/ 287 w 342"/>
                <a:gd name="T9" fmla="*/ 51 h 88"/>
                <a:gd name="T10" fmla="*/ 342 w 342"/>
                <a:gd name="T11" fmla="*/ 0 h 88"/>
                <a:gd name="T12" fmla="*/ 0 w 342"/>
                <a:gd name="T13" fmla="*/ 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88">
                  <a:moveTo>
                    <a:pt x="0" y="6"/>
                  </a:moveTo>
                  <a:cubicBezTo>
                    <a:pt x="49" y="50"/>
                    <a:pt x="49" y="50"/>
                    <a:pt x="49" y="50"/>
                  </a:cubicBezTo>
                  <a:cubicBezTo>
                    <a:pt x="61" y="72"/>
                    <a:pt x="107" y="88"/>
                    <a:pt x="167" y="88"/>
                  </a:cubicBezTo>
                  <a:cubicBezTo>
                    <a:pt x="167" y="88"/>
                    <a:pt x="172" y="88"/>
                    <a:pt x="172" y="88"/>
                  </a:cubicBezTo>
                  <a:cubicBezTo>
                    <a:pt x="234" y="86"/>
                    <a:pt x="278" y="68"/>
                    <a:pt x="287" y="51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200" y="21"/>
                    <a:pt x="83" y="16"/>
                    <a:pt x="0" y="6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sz="1200">
                <a:solidFill>
                  <a:srgbClr val="040123"/>
                </a:solidFill>
                <a:latin typeface="Arial" charset="0"/>
              </a:endParaRPr>
            </a:p>
          </p:txBody>
        </p:sp>
      </p:grpSp>
      <p:sp>
        <p:nvSpPr>
          <p:cNvPr id="153" name="Rectangle 6">
            <a:extLst>
              <a:ext uri="{FF2B5EF4-FFF2-40B4-BE49-F238E27FC236}">
                <a16:creationId xmlns:a16="http://schemas.microsoft.com/office/drawing/2014/main" id="{9ED88461-5971-446C-8A28-3C3F91B96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8132" y="6562986"/>
            <a:ext cx="19208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spcBef>
                <a:spcPct val="0"/>
              </a:spcBef>
              <a:defRPr sz="900">
                <a:solidFill>
                  <a:schemeClr val="accent2"/>
                </a:solidFill>
              </a:defRPr>
            </a:lvl1pPr>
          </a:lstStyle>
          <a:p>
            <a:pPr algn="r" eaLnBrk="0" fontAlgn="base" hangingPunct="0">
              <a:spcAft>
                <a:spcPct val="0"/>
              </a:spcAft>
              <a:defRPr/>
            </a:pPr>
            <a:fld id="{45B4CDD9-FE60-424E-AF4D-6DFB76F42C25}" type="slidenum">
              <a:rPr lang="en-GB" sz="800">
                <a:solidFill>
                  <a:srgbClr val="FFFFFF"/>
                </a:solidFill>
                <a:latin typeface="Arial" charset="0"/>
              </a:rPr>
              <a:pPr algn="r" eaLnBrk="0" fontAlgn="base" hangingPunct="0">
                <a:spcAft>
                  <a:spcPct val="0"/>
                </a:spcAft>
                <a:defRPr/>
              </a:pPr>
              <a:t>20</a:t>
            </a:fld>
            <a:endParaRPr lang="en-GB" sz="800" dirty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72" name="Graphic 171">
            <a:extLst>
              <a:ext uri="{FF2B5EF4-FFF2-40B4-BE49-F238E27FC236}">
                <a16:creationId xmlns:a16="http://schemas.microsoft.com/office/drawing/2014/main" id="{B2C91BFA-68DF-47B9-95AC-F01BA1860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771" y="1864868"/>
            <a:ext cx="374065" cy="374065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 bwMode="auto">
          <a:xfrm>
            <a:off x="397260" y="5932897"/>
            <a:ext cx="1222887" cy="7455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3843053" y="1280160"/>
            <a:ext cx="4428249" cy="4428249"/>
          </a:xfrm>
          <a:prstGeom prst="ellipse">
            <a:avLst/>
          </a:prstGeom>
          <a:solidFill>
            <a:srgbClr val="2F216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1685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283101" y="1346665"/>
            <a:ext cx="6545008" cy="1563583"/>
            <a:chOff x="2481128" y="1200177"/>
            <a:chExt cx="7181560" cy="2312664"/>
          </a:xfrm>
        </p:grpSpPr>
        <p:sp>
          <p:nvSpPr>
            <p:cNvPr id="6" name="Rectangle 5"/>
            <p:cNvSpPr/>
            <p:nvPr/>
          </p:nvSpPr>
          <p:spPr>
            <a:xfrm flipH="1" flipV="1">
              <a:off x="2481128" y="1200177"/>
              <a:ext cx="7181560" cy="23113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5419" y="1273814"/>
              <a:ext cx="5249817" cy="2239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Currently, weather elements such as wind and rain are monitored using mechanical instruments like tipping buckets and cup anemometers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257859" y="3607726"/>
            <a:ext cx="6520374" cy="1529542"/>
            <a:chOff x="3538022" y="3787639"/>
            <a:chExt cx="7181560" cy="2885138"/>
          </a:xfrm>
        </p:grpSpPr>
        <p:sp>
          <p:nvSpPr>
            <p:cNvPr id="9" name="Rectangle 8"/>
            <p:cNvSpPr/>
            <p:nvPr/>
          </p:nvSpPr>
          <p:spPr>
            <a:xfrm flipH="1" flipV="1">
              <a:off x="3538022" y="3787639"/>
              <a:ext cx="7181560" cy="28851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15968" y="4275507"/>
              <a:ext cx="5483115" cy="1718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This solution is simple and easy to implement but contains moving parts that are prone to failure</a:t>
              </a:r>
            </a:p>
          </p:txBody>
        </p:sp>
      </p:grpSp>
      <p:sp>
        <p:nvSpPr>
          <p:cNvPr id="5" name="Oval 4"/>
          <p:cNvSpPr/>
          <p:nvPr/>
        </p:nvSpPr>
        <p:spPr>
          <a:xfrm>
            <a:off x="266000" y="1418429"/>
            <a:ext cx="3542180" cy="3569210"/>
          </a:xfrm>
          <a:prstGeom prst="ellipse">
            <a:avLst/>
          </a:prstGeom>
          <a:solidFill>
            <a:schemeClr val="bg2"/>
          </a:solidFill>
          <a:ln w="241300">
            <a:solidFill>
              <a:srgbClr val="00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11840" y="6356350"/>
            <a:ext cx="2743200" cy="365125"/>
          </a:xfrm>
        </p:spPr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 descr="Anemometer, Wind, Sky, Meteorology, Indicator">
            <a:extLst>
              <a:ext uri="{FF2B5EF4-FFF2-40B4-BE49-F238E27FC236}">
                <a16:creationId xmlns:a16="http://schemas.microsoft.com/office/drawing/2014/main" id="{48DD3FE9-9080-0702-253E-535F0301F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0" t="13000" r="3167" b="2251"/>
          <a:stretch/>
        </p:blipFill>
        <p:spPr bwMode="auto">
          <a:xfrm>
            <a:off x="9275465" y="947837"/>
            <a:ext cx="2291080" cy="17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Weather Station, Digital, Thermometer, Barometer">
            <a:extLst>
              <a:ext uri="{FF2B5EF4-FFF2-40B4-BE49-F238E27FC236}">
                <a16:creationId xmlns:a16="http://schemas.microsoft.com/office/drawing/2014/main" id="{A5C924AA-2264-381E-0A1A-FFBF36011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6"/>
          <a:stretch/>
        </p:blipFill>
        <p:spPr bwMode="auto">
          <a:xfrm>
            <a:off x="9208962" y="3056521"/>
            <a:ext cx="2291079" cy="31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87610E-5F09-FAB7-2EEF-2A6F49F87F4D}"/>
              </a:ext>
            </a:extLst>
          </p:cNvPr>
          <p:cNvSpPr txBox="1"/>
          <p:nvPr/>
        </p:nvSpPr>
        <p:spPr>
          <a:xfrm>
            <a:off x="9642953" y="548421"/>
            <a:ext cx="145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Anemometer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AD6D15-0461-ACB5-D6A4-66654E9C0766}"/>
              </a:ext>
            </a:extLst>
          </p:cNvPr>
          <p:cNvSpPr txBox="1"/>
          <p:nvPr/>
        </p:nvSpPr>
        <p:spPr>
          <a:xfrm>
            <a:off x="9443498" y="267148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Tipping bucket</a:t>
            </a:r>
          </a:p>
        </p:txBody>
      </p:sp>
    </p:spTree>
    <p:extLst>
      <p:ext uri="{BB962C8B-B14F-4D97-AF65-F5344CB8AC3E}">
        <p14:creationId xmlns:p14="http://schemas.microsoft.com/office/powerpoint/2010/main" val="234372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901892" y="1224064"/>
            <a:ext cx="4617722" cy="4617722"/>
          </a:xfrm>
          <a:prstGeom prst="ellipse">
            <a:avLst/>
          </a:prstGeom>
          <a:noFill/>
          <a:ln w="574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PROBLEM STATEMENT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530014" y="1111020"/>
            <a:ext cx="8240808" cy="967162"/>
            <a:chOff x="3538022" y="271976"/>
            <a:chExt cx="7181560" cy="1261401"/>
          </a:xfrm>
        </p:grpSpPr>
        <p:sp>
          <p:nvSpPr>
            <p:cNvPr id="6" name="Rectangle 5"/>
            <p:cNvSpPr/>
            <p:nvPr/>
          </p:nvSpPr>
          <p:spPr>
            <a:xfrm flipH="1" flipV="1">
              <a:off x="3538022" y="271976"/>
              <a:ext cx="7181560" cy="1261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02453" y="579427"/>
              <a:ext cx="3295359" cy="67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Inflexible rotation and stuck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30014" y="2454207"/>
            <a:ext cx="8357187" cy="1095014"/>
            <a:chOff x="3538022" y="1964793"/>
            <a:chExt cx="8709399" cy="1261872"/>
          </a:xfrm>
        </p:grpSpPr>
        <p:sp>
          <p:nvSpPr>
            <p:cNvPr id="7" name="Rectangle 6"/>
            <p:cNvSpPr/>
            <p:nvPr/>
          </p:nvSpPr>
          <p:spPr>
            <a:xfrm flipH="1" flipV="1">
              <a:off x="3538022" y="1964793"/>
              <a:ext cx="8570789" cy="12618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11366" y="2211416"/>
              <a:ext cx="6436055" cy="815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Foreign stuff like leaves in the tipping bucket can block water block at that time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38021" y="3918093"/>
            <a:ext cx="8199549" cy="1451929"/>
            <a:chOff x="3538022" y="3622732"/>
            <a:chExt cx="7181560" cy="1718325"/>
          </a:xfrm>
        </p:grpSpPr>
        <p:sp>
          <p:nvSpPr>
            <p:cNvPr id="8" name="Rectangle 7"/>
            <p:cNvSpPr/>
            <p:nvPr/>
          </p:nvSpPr>
          <p:spPr>
            <a:xfrm flipH="1" flipV="1">
              <a:off x="3538022" y="3658081"/>
              <a:ext cx="7181560" cy="12618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4247" y="3622732"/>
              <a:ext cx="5357090" cy="17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Damaged filters, funnels, cracks or deformations on the tipping bucket will seriously affect the accuracy of the measurement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38022" y="5182340"/>
            <a:ext cx="8216174" cy="745864"/>
            <a:chOff x="3538022" y="5410905"/>
            <a:chExt cx="7181560" cy="1261872"/>
          </a:xfrm>
        </p:grpSpPr>
        <p:sp>
          <p:nvSpPr>
            <p:cNvPr id="9" name="Rectangle 8"/>
            <p:cNvSpPr/>
            <p:nvPr/>
          </p:nvSpPr>
          <p:spPr>
            <a:xfrm flipH="1" flipV="1">
              <a:off x="3538022" y="5410905"/>
              <a:ext cx="7181560" cy="12618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70409" y="5569365"/>
              <a:ext cx="4767896" cy="676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Induction of the read switch is not sensitive</a:t>
              </a:r>
            </a:p>
          </p:txBody>
        </p:sp>
      </p:grpSp>
      <p:sp>
        <p:nvSpPr>
          <p:cNvPr id="5" name="Oval 4"/>
          <p:cNvSpPr/>
          <p:nvPr/>
        </p:nvSpPr>
        <p:spPr>
          <a:xfrm>
            <a:off x="896813" y="1202295"/>
            <a:ext cx="4617722" cy="4617722"/>
          </a:xfrm>
          <a:prstGeom prst="ellipse">
            <a:avLst/>
          </a:prstGeom>
          <a:solidFill>
            <a:schemeClr val="bg2"/>
          </a:solidFill>
          <a:ln w="241300">
            <a:solidFill>
              <a:srgbClr val="000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4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5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9F84C-7681-386E-D590-8B5F9664C022}"/>
              </a:ext>
            </a:extLst>
          </p:cNvPr>
          <p:cNvSpPr txBox="1"/>
          <p:nvPr/>
        </p:nvSpPr>
        <p:spPr>
          <a:xfrm>
            <a:off x="436418" y="255908"/>
            <a:ext cx="3670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E47867-1AAB-3204-965A-3FBD9644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" y="1148780"/>
            <a:ext cx="11202786" cy="457580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/>
              <a:t>This work is aimed at prototyping a low-cost and energy-efficient weather station capable of measuring environmental conditions including</a:t>
            </a:r>
          </a:p>
          <a:p>
            <a:pPr lvl="1" algn="just">
              <a:lnSpc>
                <a:spcPct val="150000"/>
              </a:lnSpc>
            </a:pPr>
            <a:r>
              <a:rPr lang="en-US" sz="3200" dirty="0"/>
              <a:t>Rainfall Intensity</a:t>
            </a:r>
          </a:p>
          <a:p>
            <a:pPr lvl="1" algn="just">
              <a:lnSpc>
                <a:spcPct val="150000"/>
              </a:lnSpc>
            </a:pPr>
            <a:r>
              <a:rPr lang="en-US" sz="3200" dirty="0"/>
              <a:t>Rainfall Amount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The weather station has no mechanical moving parts</a:t>
            </a:r>
          </a:p>
        </p:txBody>
      </p:sp>
    </p:spTree>
    <p:extLst>
      <p:ext uri="{BB962C8B-B14F-4D97-AF65-F5344CB8AC3E}">
        <p14:creationId xmlns:p14="http://schemas.microsoft.com/office/powerpoint/2010/main" val="389859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6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9F84C-7681-386E-D590-8B5F9664C022}"/>
              </a:ext>
            </a:extLst>
          </p:cNvPr>
          <p:cNvSpPr txBox="1"/>
          <p:nvPr/>
        </p:nvSpPr>
        <p:spPr>
          <a:xfrm>
            <a:off x="436418" y="255908"/>
            <a:ext cx="3670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E47867-1AAB-3204-965A-3FBD9644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31" y="1082279"/>
            <a:ext cx="11202786" cy="285795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This approach involves the application of deep learning algorithms to build a small-size classification model that can be deployed on an Arduino Nano 33 BLE Sense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This platform was selected due to its low cost, energy efficiency, and cost-effectiveness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11F1E-51B2-D01F-0565-AB152E8F734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9" b="50714"/>
          <a:stretch/>
        </p:blipFill>
        <p:spPr bwMode="auto">
          <a:xfrm>
            <a:off x="530807" y="4151759"/>
            <a:ext cx="11496146" cy="1609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8641E-75AA-4130-0177-C81986F72EBB}"/>
              </a:ext>
            </a:extLst>
          </p:cNvPr>
          <p:cNvSpPr txBox="1"/>
          <p:nvPr/>
        </p:nvSpPr>
        <p:spPr>
          <a:xfrm>
            <a:off x="4559532" y="5868785"/>
            <a:ext cx="3221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Fig. 3 Proposed Approach flow.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799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7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9F84C-7681-386E-D590-8B5F9664C022}"/>
              </a:ext>
            </a:extLst>
          </p:cNvPr>
          <p:cNvSpPr txBox="1"/>
          <p:nvPr/>
        </p:nvSpPr>
        <p:spPr>
          <a:xfrm>
            <a:off x="436418" y="255908"/>
            <a:ext cx="3670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8641E-75AA-4130-0177-C81986F72EBB}"/>
              </a:ext>
            </a:extLst>
          </p:cNvPr>
          <p:cNvSpPr txBox="1"/>
          <p:nvPr/>
        </p:nvSpPr>
        <p:spPr>
          <a:xfrm>
            <a:off x="7601990" y="5802284"/>
            <a:ext cx="3221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Fig. 3 Edge Impulse</a:t>
            </a: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044F5A-BA34-C253-A3E2-9167BD8F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95" y="1339972"/>
            <a:ext cx="4918364" cy="4744945"/>
          </a:xfrm>
        </p:spPr>
        <p:txBody>
          <a:bodyPr>
            <a:noAutofit/>
          </a:bodyPr>
          <a:lstStyle/>
          <a:p>
            <a:r>
              <a:rPr lang="en-US" dirty="0"/>
              <a:t>Edge Impulse is a platform for developing and deploying embedded ML models on edge devices. </a:t>
            </a:r>
          </a:p>
          <a:p>
            <a:endParaRPr lang="en-US" dirty="0"/>
          </a:p>
          <a:p>
            <a:r>
              <a:rPr lang="en-US" dirty="0"/>
              <a:t>The platform provides various functions, including data acquisition, model training, model testing, and model 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B111B1-9206-4E71-4F32-1C9CE9138ED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b="17717"/>
          <a:stretch/>
        </p:blipFill>
        <p:spPr bwMode="auto">
          <a:xfrm>
            <a:off x="5968539" y="997526"/>
            <a:ext cx="5974080" cy="4488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34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8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3533F-F880-7B0A-CB4C-731B688E62AF}"/>
              </a:ext>
            </a:extLst>
          </p:cNvPr>
          <p:cNvSpPr txBox="1"/>
          <p:nvPr/>
        </p:nvSpPr>
        <p:spPr>
          <a:xfrm>
            <a:off x="436418" y="255908"/>
            <a:ext cx="3670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Datat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F6C560-3926-5404-A527-C1B6F1BEA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1231907"/>
            <a:ext cx="5621867" cy="4575803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dataset used in this work was collected by AI4Africa [1]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dataset provides essential audio recordings for training models to classify rainfall intensity based on acoustic signals</a:t>
            </a:r>
          </a:p>
        </p:txBody>
      </p:sp>
      <p:graphicFrame>
        <p:nvGraphicFramePr>
          <p:cNvPr id="6" name="Google Shape;146;p6">
            <a:extLst>
              <a:ext uri="{FF2B5EF4-FFF2-40B4-BE49-F238E27FC236}">
                <a16:creationId xmlns:a16="http://schemas.microsoft.com/office/drawing/2014/main" id="{1635F9D9-6F0D-AA91-F357-E40BCB7FF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291660"/>
              </p:ext>
            </p:extLst>
          </p:nvPr>
        </p:nvGraphicFramePr>
        <p:xfrm>
          <a:off x="6359698" y="788406"/>
          <a:ext cx="5613400" cy="46775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0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LOCATION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KOGI STATE, NIGERIA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MATERIAL FOR DATA COLLECTION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Galvanized ZINC Sheet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DURATION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7,800 secs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DEVICE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TECHNO SPARK 7P MOBILE PHONE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FORMAT 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 .</a:t>
                      </a:r>
                      <a:r>
                        <a:rPr lang="en-US" sz="1600" dirty="0" err="1"/>
                        <a:t>aac</a:t>
                      </a:r>
                      <a:r>
                        <a:rPr lang="en-US" sz="1600" dirty="0"/>
                        <a:t> Format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4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BITRATE SAMPLING RATE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22050 Hz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01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MONTH OF THE YEAR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SEPTEMBER, 2022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NUMBER OF DAYS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12 days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RANGE OF RAINFALL INTENSITIES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0.1 - 6.6mm/ 5mins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4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NUMBER OF  SAMPLES COLLECTED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25 (5 min per Sample)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23CDA07-295B-5BC6-5F93-06193D8AC33E}"/>
              </a:ext>
            </a:extLst>
          </p:cNvPr>
          <p:cNvSpPr txBox="1"/>
          <p:nvPr/>
        </p:nvSpPr>
        <p:spPr>
          <a:xfrm>
            <a:off x="13759" y="6458108"/>
            <a:ext cx="88254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[1] </a:t>
            </a:r>
            <a:r>
              <a:rPr lang="en-CA" dirty="0">
                <a:hlinkClick r:id="rId2"/>
              </a:rPr>
              <a:t>https://github.com/ITU-AI-ML-in-5G-Challenge/tinyML_smart_weather_station_AI4Africa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540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6829-1AFB-40F1-A1A5-DDB4A96AD024}" type="slidenum">
              <a:rPr lang="en-US" sz="1600" smtClean="0">
                <a:solidFill>
                  <a:schemeClr val="tx1"/>
                </a:solidFill>
              </a:rPr>
              <a:t>9</a:t>
            </a:fld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3533F-F880-7B0A-CB4C-731B688E62AF}"/>
              </a:ext>
            </a:extLst>
          </p:cNvPr>
          <p:cNvSpPr txBox="1"/>
          <p:nvPr/>
        </p:nvSpPr>
        <p:spPr>
          <a:xfrm>
            <a:off x="436418" y="255908"/>
            <a:ext cx="4567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Dataset Classification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84DF5E-FA8F-89F2-E8F5-62BC4AF8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28" y="1115529"/>
            <a:ext cx="11485420" cy="4902886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data is classified into five categories based on rainfall intensity 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algn="just"/>
            <a:r>
              <a:rPr lang="en-US" dirty="0"/>
              <a:t>The dataset was split into training and testing sets in a ratio of 76/24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4D53DB-46F9-EC3B-B1E1-79B54FAFF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778191"/>
              </p:ext>
            </p:extLst>
          </p:nvPr>
        </p:nvGraphicFramePr>
        <p:xfrm>
          <a:off x="1571721" y="1793284"/>
          <a:ext cx="8043333" cy="3111170"/>
        </p:xfrm>
        <a:graphic>
          <a:graphicData uri="http://schemas.openxmlformats.org/drawingml/2006/table">
            <a:tbl>
              <a:tblPr firstRow="1" firstCol="1" bandRow="1"/>
              <a:tblGrid>
                <a:gridCol w="4233332">
                  <a:extLst>
                    <a:ext uri="{9D8B030D-6E8A-4147-A177-3AD203B41FA5}">
                      <a16:colId xmlns:a16="http://schemas.microsoft.com/office/drawing/2014/main" val="3346156343"/>
                    </a:ext>
                  </a:extLst>
                </a:gridCol>
                <a:gridCol w="3810001">
                  <a:extLst>
                    <a:ext uri="{9D8B030D-6E8A-4147-A177-3AD203B41FA5}">
                      <a16:colId xmlns:a16="http://schemas.microsoft.com/office/drawing/2014/main" val="4216791309"/>
                    </a:ext>
                  </a:extLst>
                </a:gridCol>
              </a:tblGrid>
              <a:tr h="5328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 of Rainfall (Classes)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Rainfall Intensity (mm/5min)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55896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VERY_HEAVY_RAIN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Greater than 3.5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58128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HEAVY_RAIN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1.5 - 3.5 exclusive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835435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MODERATE_RAIN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0.5 - 1.5 exclusive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25824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 0.08 - 0.5 exclusive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289608"/>
                  </a:ext>
                </a:extLst>
              </a:tr>
              <a:tr h="4759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NO_RAIN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Below 0.08 - 0</a:t>
                      </a:r>
                      <a:endParaRPr lang="en-CA" sz="3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72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917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2010_Basis presentation UK">
  <a:themeElements>
    <a:clrScheme name="Custom 12">
      <a:dk1>
        <a:srgbClr val="040123"/>
      </a:dk1>
      <a:lt1>
        <a:srgbClr val="FFFFFF"/>
      </a:lt1>
      <a:dk2>
        <a:srgbClr val="2B256F"/>
      </a:dk2>
      <a:lt2>
        <a:srgbClr val="C6C7C9"/>
      </a:lt2>
      <a:accent1>
        <a:srgbClr val="E3DEE9"/>
      </a:accent1>
      <a:accent2>
        <a:srgbClr val="D2D2D2"/>
      </a:accent2>
      <a:accent3>
        <a:srgbClr val="FF1F49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Basis presentation D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18155E94-AD05-4635-9381-C1ECAC153CC4}" vid="{857E51C2-A1BD-4933-8EF8-0792552E1AE7}"/>
    </a:ext>
  </a:extLst>
</a:theme>
</file>

<file path=ppt/theme/theme3.xml><?xml version="1.0" encoding="utf-8"?>
<a:theme xmlns:a="http://schemas.openxmlformats.org/drawingml/2006/main" name="3_2010_Basis presentation UK">
  <a:themeElements>
    <a:clrScheme name="Custom 12">
      <a:dk1>
        <a:srgbClr val="040123"/>
      </a:dk1>
      <a:lt1>
        <a:srgbClr val="FFFFFF"/>
      </a:lt1>
      <a:dk2>
        <a:srgbClr val="2B256F"/>
      </a:dk2>
      <a:lt2>
        <a:srgbClr val="C6C7C9"/>
      </a:lt2>
      <a:accent1>
        <a:srgbClr val="E3DEE9"/>
      </a:accent1>
      <a:accent2>
        <a:srgbClr val="D2D2D2"/>
      </a:accent2>
      <a:accent3>
        <a:srgbClr val="FF1F49"/>
      </a:accent3>
      <a:accent4>
        <a:srgbClr val="C2B5BF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Basis presentation D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18155E94-AD05-4635-9381-C1ECAC153CC4}" vid="{857E51C2-A1BD-4933-8EF8-0792552E1A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893</Words>
  <Application>Microsoft Office PowerPoint</Application>
  <PresentationFormat>Widescreen</PresentationFormat>
  <Paragraphs>175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Times New Roman</vt:lpstr>
      <vt:lpstr>Office Theme</vt:lpstr>
      <vt:lpstr>1_2010_Basis presentation UK</vt:lpstr>
      <vt:lpstr>3_2010_Basis presentation UK</vt:lpstr>
      <vt:lpstr>think-cell Slide</vt:lpstr>
      <vt:lpstr>PowerPoint Presentation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</vt:lpstr>
      <vt:lpstr>Model Training and Results</vt:lpstr>
      <vt:lpstr>Model Testing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Gideon Assafuah</dc:creator>
  <cp:lastModifiedBy>Fortunatus Wulnye</cp:lastModifiedBy>
  <cp:revision>52</cp:revision>
  <dcterms:created xsi:type="dcterms:W3CDTF">2019-01-21T09:00:42Z</dcterms:created>
  <dcterms:modified xsi:type="dcterms:W3CDTF">2024-05-29T18:14:55Z</dcterms:modified>
</cp:coreProperties>
</file>